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7" r:id="rId2"/>
    <p:sldId id="260" r:id="rId3"/>
    <p:sldId id="258" r:id="rId4"/>
    <p:sldId id="256" r:id="rId5"/>
    <p:sldId id="257"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59" r:id="rId22"/>
    <p:sldId id="276"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94660"/>
  </p:normalViewPr>
  <p:slideViewPr>
    <p:cSldViewPr snapToGrid="0">
      <p:cViewPr varScale="1">
        <p:scale>
          <a:sx n="113" d="100"/>
          <a:sy n="113" d="100"/>
        </p:scale>
        <p:origin x="132" y="5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C531F-BAFF-F19A-83B0-3F56022461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6E13E9E-FD04-AA7A-02B7-3CB61A4EC6C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2B575AC-D7CC-8602-615C-4ADC3013A6D1}"/>
              </a:ext>
            </a:extLst>
          </p:cNvPr>
          <p:cNvSpPr>
            <a:spLocks noGrp="1"/>
          </p:cNvSpPr>
          <p:nvPr>
            <p:ph type="dt" sz="half" idx="10"/>
          </p:nvPr>
        </p:nvSpPr>
        <p:spPr/>
        <p:txBody>
          <a:bodyPr/>
          <a:lstStyle/>
          <a:p>
            <a:fld id="{DC13F10E-03E1-456D-8966-B090841BEFC1}" type="datetimeFigureOut">
              <a:rPr lang="en-US" smtClean="0"/>
              <a:t>7/19/2026</a:t>
            </a:fld>
            <a:endParaRPr lang="en-US"/>
          </a:p>
        </p:txBody>
      </p:sp>
      <p:sp>
        <p:nvSpPr>
          <p:cNvPr id="5" name="Footer Placeholder 4">
            <a:extLst>
              <a:ext uri="{FF2B5EF4-FFF2-40B4-BE49-F238E27FC236}">
                <a16:creationId xmlns:a16="http://schemas.microsoft.com/office/drawing/2014/main" id="{0A168291-1A18-46C8-0A0D-5243348E50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3B04F5-8D89-22C4-875B-7BDA2560F65C}"/>
              </a:ext>
            </a:extLst>
          </p:cNvPr>
          <p:cNvSpPr>
            <a:spLocks noGrp="1"/>
          </p:cNvSpPr>
          <p:nvPr>
            <p:ph type="sldNum" sz="quarter" idx="12"/>
          </p:nvPr>
        </p:nvSpPr>
        <p:spPr/>
        <p:txBody>
          <a:bodyPr/>
          <a:lstStyle/>
          <a:p>
            <a:fld id="{AAD669EE-3196-4264-AE53-F4EFE7A6C58F}" type="slidenum">
              <a:rPr lang="en-US" smtClean="0"/>
              <a:t>‹#›</a:t>
            </a:fld>
            <a:endParaRPr lang="en-US"/>
          </a:p>
        </p:txBody>
      </p:sp>
    </p:spTree>
    <p:extLst>
      <p:ext uri="{BB962C8B-B14F-4D97-AF65-F5344CB8AC3E}">
        <p14:creationId xmlns:p14="http://schemas.microsoft.com/office/powerpoint/2010/main" val="13491014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95439-6B32-2E2E-715F-E8587E00397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12F4F4F-FDC7-F748-F49D-6C675AD2B0F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B9B267-D998-F756-2612-5376FB70080C}"/>
              </a:ext>
            </a:extLst>
          </p:cNvPr>
          <p:cNvSpPr>
            <a:spLocks noGrp="1"/>
          </p:cNvSpPr>
          <p:nvPr>
            <p:ph type="dt" sz="half" idx="10"/>
          </p:nvPr>
        </p:nvSpPr>
        <p:spPr/>
        <p:txBody>
          <a:bodyPr/>
          <a:lstStyle/>
          <a:p>
            <a:fld id="{DC13F10E-03E1-456D-8966-B090841BEFC1}" type="datetimeFigureOut">
              <a:rPr lang="en-US" smtClean="0"/>
              <a:t>7/19/2026</a:t>
            </a:fld>
            <a:endParaRPr lang="en-US"/>
          </a:p>
        </p:txBody>
      </p:sp>
      <p:sp>
        <p:nvSpPr>
          <p:cNvPr id="5" name="Footer Placeholder 4">
            <a:extLst>
              <a:ext uri="{FF2B5EF4-FFF2-40B4-BE49-F238E27FC236}">
                <a16:creationId xmlns:a16="http://schemas.microsoft.com/office/drawing/2014/main" id="{6D204F77-157B-B874-BFEE-B30400456A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E5F352-E73D-07D7-D3C3-6637B043A718}"/>
              </a:ext>
            </a:extLst>
          </p:cNvPr>
          <p:cNvSpPr>
            <a:spLocks noGrp="1"/>
          </p:cNvSpPr>
          <p:nvPr>
            <p:ph type="sldNum" sz="quarter" idx="12"/>
          </p:nvPr>
        </p:nvSpPr>
        <p:spPr/>
        <p:txBody>
          <a:bodyPr/>
          <a:lstStyle/>
          <a:p>
            <a:fld id="{AAD669EE-3196-4264-AE53-F4EFE7A6C58F}" type="slidenum">
              <a:rPr lang="en-US" smtClean="0"/>
              <a:t>‹#›</a:t>
            </a:fld>
            <a:endParaRPr lang="en-US"/>
          </a:p>
        </p:txBody>
      </p:sp>
    </p:spTree>
    <p:extLst>
      <p:ext uri="{BB962C8B-B14F-4D97-AF65-F5344CB8AC3E}">
        <p14:creationId xmlns:p14="http://schemas.microsoft.com/office/powerpoint/2010/main" val="361221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500A7E0-3498-4432-6EFC-F00070E4801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FA55DCD-0223-EB35-3049-1E97829C470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EEDF24-8E3D-55A2-28E6-BCD0DFDF0EA9}"/>
              </a:ext>
            </a:extLst>
          </p:cNvPr>
          <p:cNvSpPr>
            <a:spLocks noGrp="1"/>
          </p:cNvSpPr>
          <p:nvPr>
            <p:ph type="dt" sz="half" idx="10"/>
          </p:nvPr>
        </p:nvSpPr>
        <p:spPr/>
        <p:txBody>
          <a:bodyPr/>
          <a:lstStyle/>
          <a:p>
            <a:fld id="{DC13F10E-03E1-456D-8966-B090841BEFC1}" type="datetimeFigureOut">
              <a:rPr lang="en-US" smtClean="0"/>
              <a:t>7/19/2026</a:t>
            </a:fld>
            <a:endParaRPr lang="en-US"/>
          </a:p>
        </p:txBody>
      </p:sp>
      <p:sp>
        <p:nvSpPr>
          <p:cNvPr id="5" name="Footer Placeholder 4">
            <a:extLst>
              <a:ext uri="{FF2B5EF4-FFF2-40B4-BE49-F238E27FC236}">
                <a16:creationId xmlns:a16="http://schemas.microsoft.com/office/drawing/2014/main" id="{844216B5-E785-738B-AAB0-2A0885034A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C09DEA-2DB9-D675-0BFE-C19721DEE138}"/>
              </a:ext>
            </a:extLst>
          </p:cNvPr>
          <p:cNvSpPr>
            <a:spLocks noGrp="1"/>
          </p:cNvSpPr>
          <p:nvPr>
            <p:ph type="sldNum" sz="quarter" idx="12"/>
          </p:nvPr>
        </p:nvSpPr>
        <p:spPr/>
        <p:txBody>
          <a:bodyPr/>
          <a:lstStyle/>
          <a:p>
            <a:fld id="{AAD669EE-3196-4264-AE53-F4EFE7A6C58F}" type="slidenum">
              <a:rPr lang="en-US" smtClean="0"/>
              <a:t>‹#›</a:t>
            </a:fld>
            <a:endParaRPr lang="en-US"/>
          </a:p>
        </p:txBody>
      </p:sp>
    </p:spTree>
    <p:extLst>
      <p:ext uri="{BB962C8B-B14F-4D97-AF65-F5344CB8AC3E}">
        <p14:creationId xmlns:p14="http://schemas.microsoft.com/office/powerpoint/2010/main" val="8631044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0146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73BC0-1AD3-6123-582B-529CCD3FAF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CE3944D-0DE7-13D1-B4B6-86AB3AE5D7B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B26A6A-BDA5-F7D0-2398-413ABC2F8961}"/>
              </a:ext>
            </a:extLst>
          </p:cNvPr>
          <p:cNvSpPr>
            <a:spLocks noGrp="1"/>
          </p:cNvSpPr>
          <p:nvPr>
            <p:ph type="dt" sz="half" idx="10"/>
          </p:nvPr>
        </p:nvSpPr>
        <p:spPr/>
        <p:txBody>
          <a:bodyPr/>
          <a:lstStyle/>
          <a:p>
            <a:fld id="{DC13F10E-03E1-456D-8966-B090841BEFC1}" type="datetimeFigureOut">
              <a:rPr lang="en-US" smtClean="0"/>
              <a:t>7/19/2026</a:t>
            </a:fld>
            <a:endParaRPr lang="en-US"/>
          </a:p>
        </p:txBody>
      </p:sp>
      <p:sp>
        <p:nvSpPr>
          <p:cNvPr id="5" name="Footer Placeholder 4">
            <a:extLst>
              <a:ext uri="{FF2B5EF4-FFF2-40B4-BE49-F238E27FC236}">
                <a16:creationId xmlns:a16="http://schemas.microsoft.com/office/drawing/2014/main" id="{80FF58C1-9461-4E5B-1D03-DF8799275B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F4B467-F812-021D-C663-B1FA9BF9DFFC}"/>
              </a:ext>
            </a:extLst>
          </p:cNvPr>
          <p:cNvSpPr>
            <a:spLocks noGrp="1"/>
          </p:cNvSpPr>
          <p:nvPr>
            <p:ph type="sldNum" sz="quarter" idx="12"/>
          </p:nvPr>
        </p:nvSpPr>
        <p:spPr/>
        <p:txBody>
          <a:bodyPr/>
          <a:lstStyle/>
          <a:p>
            <a:fld id="{AAD669EE-3196-4264-AE53-F4EFE7A6C58F}" type="slidenum">
              <a:rPr lang="en-US" smtClean="0"/>
              <a:t>‹#›</a:t>
            </a:fld>
            <a:endParaRPr lang="en-US"/>
          </a:p>
        </p:txBody>
      </p:sp>
    </p:spTree>
    <p:extLst>
      <p:ext uri="{BB962C8B-B14F-4D97-AF65-F5344CB8AC3E}">
        <p14:creationId xmlns:p14="http://schemas.microsoft.com/office/powerpoint/2010/main" val="2150229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4596B-FCB7-2669-A71D-78E8A2D6B9B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E634606-0857-C968-DD62-C5C1F7B64F8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E7971A5-ECF1-A421-1420-B65C2FBC30CB}"/>
              </a:ext>
            </a:extLst>
          </p:cNvPr>
          <p:cNvSpPr>
            <a:spLocks noGrp="1"/>
          </p:cNvSpPr>
          <p:nvPr>
            <p:ph type="dt" sz="half" idx="10"/>
          </p:nvPr>
        </p:nvSpPr>
        <p:spPr/>
        <p:txBody>
          <a:bodyPr/>
          <a:lstStyle/>
          <a:p>
            <a:fld id="{DC13F10E-03E1-456D-8966-B090841BEFC1}" type="datetimeFigureOut">
              <a:rPr lang="en-US" smtClean="0"/>
              <a:t>7/19/2026</a:t>
            </a:fld>
            <a:endParaRPr lang="en-US"/>
          </a:p>
        </p:txBody>
      </p:sp>
      <p:sp>
        <p:nvSpPr>
          <p:cNvPr id="5" name="Footer Placeholder 4">
            <a:extLst>
              <a:ext uri="{FF2B5EF4-FFF2-40B4-BE49-F238E27FC236}">
                <a16:creationId xmlns:a16="http://schemas.microsoft.com/office/drawing/2014/main" id="{ECF01C37-AC00-A056-551A-64B1914CB6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C1FA87-4B36-5362-9012-35FDD28C4720}"/>
              </a:ext>
            </a:extLst>
          </p:cNvPr>
          <p:cNvSpPr>
            <a:spLocks noGrp="1"/>
          </p:cNvSpPr>
          <p:nvPr>
            <p:ph type="sldNum" sz="quarter" idx="12"/>
          </p:nvPr>
        </p:nvSpPr>
        <p:spPr/>
        <p:txBody>
          <a:bodyPr/>
          <a:lstStyle/>
          <a:p>
            <a:fld id="{AAD669EE-3196-4264-AE53-F4EFE7A6C58F}" type="slidenum">
              <a:rPr lang="en-US" smtClean="0"/>
              <a:t>‹#›</a:t>
            </a:fld>
            <a:endParaRPr lang="en-US"/>
          </a:p>
        </p:txBody>
      </p:sp>
    </p:spTree>
    <p:extLst>
      <p:ext uri="{BB962C8B-B14F-4D97-AF65-F5344CB8AC3E}">
        <p14:creationId xmlns:p14="http://schemas.microsoft.com/office/powerpoint/2010/main" val="3441071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8FB9C-671A-7A9E-D088-6544862902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143E8EF-740C-B8E2-48B4-BEDD52E39DC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FF3623E-1218-303C-2F61-D9535A68BC9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D0B9171-F3B1-A7C7-60DA-D2E81ED0120F}"/>
              </a:ext>
            </a:extLst>
          </p:cNvPr>
          <p:cNvSpPr>
            <a:spLocks noGrp="1"/>
          </p:cNvSpPr>
          <p:nvPr>
            <p:ph type="dt" sz="half" idx="10"/>
          </p:nvPr>
        </p:nvSpPr>
        <p:spPr/>
        <p:txBody>
          <a:bodyPr/>
          <a:lstStyle/>
          <a:p>
            <a:fld id="{DC13F10E-03E1-456D-8966-B090841BEFC1}" type="datetimeFigureOut">
              <a:rPr lang="en-US" smtClean="0"/>
              <a:t>7/19/2026</a:t>
            </a:fld>
            <a:endParaRPr lang="en-US"/>
          </a:p>
        </p:txBody>
      </p:sp>
      <p:sp>
        <p:nvSpPr>
          <p:cNvPr id="6" name="Footer Placeholder 5">
            <a:extLst>
              <a:ext uri="{FF2B5EF4-FFF2-40B4-BE49-F238E27FC236}">
                <a16:creationId xmlns:a16="http://schemas.microsoft.com/office/drawing/2014/main" id="{3814ED54-FF7A-18F4-6677-94AA4438D1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8855DD2-CE47-C5C3-E454-831B5FD53AC3}"/>
              </a:ext>
            </a:extLst>
          </p:cNvPr>
          <p:cNvSpPr>
            <a:spLocks noGrp="1"/>
          </p:cNvSpPr>
          <p:nvPr>
            <p:ph type="sldNum" sz="quarter" idx="12"/>
          </p:nvPr>
        </p:nvSpPr>
        <p:spPr/>
        <p:txBody>
          <a:bodyPr/>
          <a:lstStyle/>
          <a:p>
            <a:fld id="{AAD669EE-3196-4264-AE53-F4EFE7A6C58F}" type="slidenum">
              <a:rPr lang="en-US" smtClean="0"/>
              <a:t>‹#›</a:t>
            </a:fld>
            <a:endParaRPr lang="en-US"/>
          </a:p>
        </p:txBody>
      </p:sp>
    </p:spTree>
    <p:extLst>
      <p:ext uri="{BB962C8B-B14F-4D97-AF65-F5344CB8AC3E}">
        <p14:creationId xmlns:p14="http://schemas.microsoft.com/office/powerpoint/2010/main" val="1366049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9A489-D042-F6BD-C9D4-C75395CF8E3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71434EC-60F9-59C2-0CD0-13129CA2334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D90FEF2-1F61-C7ED-B214-4790F0A7DAB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284A510-055F-995E-0EAD-41FAEFE0304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129DCF4-A1DC-FBAD-4BDE-35363776A9D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1509517-4BC8-095B-3377-1ED7797F3CD2}"/>
              </a:ext>
            </a:extLst>
          </p:cNvPr>
          <p:cNvSpPr>
            <a:spLocks noGrp="1"/>
          </p:cNvSpPr>
          <p:nvPr>
            <p:ph type="dt" sz="half" idx="10"/>
          </p:nvPr>
        </p:nvSpPr>
        <p:spPr/>
        <p:txBody>
          <a:bodyPr/>
          <a:lstStyle/>
          <a:p>
            <a:fld id="{DC13F10E-03E1-456D-8966-B090841BEFC1}" type="datetimeFigureOut">
              <a:rPr lang="en-US" smtClean="0"/>
              <a:t>7/19/2026</a:t>
            </a:fld>
            <a:endParaRPr lang="en-US"/>
          </a:p>
        </p:txBody>
      </p:sp>
      <p:sp>
        <p:nvSpPr>
          <p:cNvPr id="8" name="Footer Placeholder 7">
            <a:extLst>
              <a:ext uri="{FF2B5EF4-FFF2-40B4-BE49-F238E27FC236}">
                <a16:creationId xmlns:a16="http://schemas.microsoft.com/office/drawing/2014/main" id="{FA914C0C-09F1-9E3F-C84C-DDAA27FE279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DBF4366-F66B-BF9B-2E1F-1D511FD4D515}"/>
              </a:ext>
            </a:extLst>
          </p:cNvPr>
          <p:cNvSpPr>
            <a:spLocks noGrp="1"/>
          </p:cNvSpPr>
          <p:nvPr>
            <p:ph type="sldNum" sz="quarter" idx="12"/>
          </p:nvPr>
        </p:nvSpPr>
        <p:spPr/>
        <p:txBody>
          <a:bodyPr/>
          <a:lstStyle/>
          <a:p>
            <a:fld id="{AAD669EE-3196-4264-AE53-F4EFE7A6C58F}" type="slidenum">
              <a:rPr lang="en-US" smtClean="0"/>
              <a:t>‹#›</a:t>
            </a:fld>
            <a:endParaRPr lang="en-US"/>
          </a:p>
        </p:txBody>
      </p:sp>
    </p:spTree>
    <p:extLst>
      <p:ext uri="{BB962C8B-B14F-4D97-AF65-F5344CB8AC3E}">
        <p14:creationId xmlns:p14="http://schemas.microsoft.com/office/powerpoint/2010/main" val="29482231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799E8-C656-58E8-D88C-A17D2656F80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8850061-6AEB-5506-CFF5-009F0B2EADEA}"/>
              </a:ext>
            </a:extLst>
          </p:cNvPr>
          <p:cNvSpPr>
            <a:spLocks noGrp="1"/>
          </p:cNvSpPr>
          <p:nvPr>
            <p:ph type="dt" sz="half" idx="10"/>
          </p:nvPr>
        </p:nvSpPr>
        <p:spPr/>
        <p:txBody>
          <a:bodyPr/>
          <a:lstStyle/>
          <a:p>
            <a:fld id="{DC13F10E-03E1-456D-8966-B090841BEFC1}" type="datetimeFigureOut">
              <a:rPr lang="en-US" smtClean="0"/>
              <a:t>7/19/2026</a:t>
            </a:fld>
            <a:endParaRPr lang="en-US"/>
          </a:p>
        </p:txBody>
      </p:sp>
      <p:sp>
        <p:nvSpPr>
          <p:cNvPr id="4" name="Footer Placeholder 3">
            <a:extLst>
              <a:ext uri="{FF2B5EF4-FFF2-40B4-BE49-F238E27FC236}">
                <a16:creationId xmlns:a16="http://schemas.microsoft.com/office/drawing/2014/main" id="{B05F30BA-5932-1540-97E2-D06D8DB8875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46F4253-9415-B53D-3FCA-619C297F2750}"/>
              </a:ext>
            </a:extLst>
          </p:cNvPr>
          <p:cNvSpPr>
            <a:spLocks noGrp="1"/>
          </p:cNvSpPr>
          <p:nvPr>
            <p:ph type="sldNum" sz="quarter" idx="12"/>
          </p:nvPr>
        </p:nvSpPr>
        <p:spPr/>
        <p:txBody>
          <a:bodyPr/>
          <a:lstStyle/>
          <a:p>
            <a:fld id="{AAD669EE-3196-4264-AE53-F4EFE7A6C58F}" type="slidenum">
              <a:rPr lang="en-US" smtClean="0"/>
              <a:t>‹#›</a:t>
            </a:fld>
            <a:endParaRPr lang="en-US"/>
          </a:p>
        </p:txBody>
      </p:sp>
    </p:spTree>
    <p:extLst>
      <p:ext uri="{BB962C8B-B14F-4D97-AF65-F5344CB8AC3E}">
        <p14:creationId xmlns:p14="http://schemas.microsoft.com/office/powerpoint/2010/main" val="21544336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1E3B8A1-4A5B-CF96-1E7B-C7672A9E70AC}"/>
              </a:ext>
            </a:extLst>
          </p:cNvPr>
          <p:cNvSpPr>
            <a:spLocks noGrp="1"/>
          </p:cNvSpPr>
          <p:nvPr>
            <p:ph type="dt" sz="half" idx="10"/>
          </p:nvPr>
        </p:nvSpPr>
        <p:spPr/>
        <p:txBody>
          <a:bodyPr/>
          <a:lstStyle/>
          <a:p>
            <a:fld id="{DC13F10E-03E1-456D-8966-B090841BEFC1}" type="datetimeFigureOut">
              <a:rPr lang="en-US" smtClean="0"/>
              <a:t>7/19/2026</a:t>
            </a:fld>
            <a:endParaRPr lang="en-US"/>
          </a:p>
        </p:txBody>
      </p:sp>
      <p:sp>
        <p:nvSpPr>
          <p:cNvPr id="3" name="Footer Placeholder 2">
            <a:extLst>
              <a:ext uri="{FF2B5EF4-FFF2-40B4-BE49-F238E27FC236}">
                <a16:creationId xmlns:a16="http://schemas.microsoft.com/office/drawing/2014/main" id="{377E712B-F22B-5B17-D016-03F3B4A8D9E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45423E2-23C5-5512-0DC2-2C55B96C0443}"/>
              </a:ext>
            </a:extLst>
          </p:cNvPr>
          <p:cNvSpPr>
            <a:spLocks noGrp="1"/>
          </p:cNvSpPr>
          <p:nvPr>
            <p:ph type="sldNum" sz="quarter" idx="12"/>
          </p:nvPr>
        </p:nvSpPr>
        <p:spPr/>
        <p:txBody>
          <a:bodyPr/>
          <a:lstStyle/>
          <a:p>
            <a:fld id="{AAD669EE-3196-4264-AE53-F4EFE7A6C58F}" type="slidenum">
              <a:rPr lang="en-US" smtClean="0"/>
              <a:t>‹#›</a:t>
            </a:fld>
            <a:endParaRPr lang="en-US"/>
          </a:p>
        </p:txBody>
      </p:sp>
    </p:spTree>
    <p:extLst>
      <p:ext uri="{BB962C8B-B14F-4D97-AF65-F5344CB8AC3E}">
        <p14:creationId xmlns:p14="http://schemas.microsoft.com/office/powerpoint/2010/main" val="469059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0A243-D2C9-6DAF-5ACE-312387C65C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99A6988-3856-36B0-8031-7AC1B2385CB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9F9AA5A-0818-E1DF-3CA7-F0762F10B6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577422-1D14-81A8-F32A-331DDE272743}"/>
              </a:ext>
            </a:extLst>
          </p:cNvPr>
          <p:cNvSpPr>
            <a:spLocks noGrp="1"/>
          </p:cNvSpPr>
          <p:nvPr>
            <p:ph type="dt" sz="half" idx="10"/>
          </p:nvPr>
        </p:nvSpPr>
        <p:spPr/>
        <p:txBody>
          <a:bodyPr/>
          <a:lstStyle/>
          <a:p>
            <a:fld id="{DC13F10E-03E1-456D-8966-B090841BEFC1}" type="datetimeFigureOut">
              <a:rPr lang="en-US" smtClean="0"/>
              <a:t>7/19/2026</a:t>
            </a:fld>
            <a:endParaRPr lang="en-US"/>
          </a:p>
        </p:txBody>
      </p:sp>
      <p:sp>
        <p:nvSpPr>
          <p:cNvPr id="6" name="Footer Placeholder 5">
            <a:extLst>
              <a:ext uri="{FF2B5EF4-FFF2-40B4-BE49-F238E27FC236}">
                <a16:creationId xmlns:a16="http://schemas.microsoft.com/office/drawing/2014/main" id="{776B35AE-07C1-3CD1-3EE5-DA02FD5E04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BE8A7C-F598-A3AB-7D57-AC0A22C5B352}"/>
              </a:ext>
            </a:extLst>
          </p:cNvPr>
          <p:cNvSpPr>
            <a:spLocks noGrp="1"/>
          </p:cNvSpPr>
          <p:nvPr>
            <p:ph type="sldNum" sz="quarter" idx="12"/>
          </p:nvPr>
        </p:nvSpPr>
        <p:spPr/>
        <p:txBody>
          <a:bodyPr/>
          <a:lstStyle/>
          <a:p>
            <a:fld id="{AAD669EE-3196-4264-AE53-F4EFE7A6C58F}" type="slidenum">
              <a:rPr lang="en-US" smtClean="0"/>
              <a:t>‹#›</a:t>
            </a:fld>
            <a:endParaRPr lang="en-US"/>
          </a:p>
        </p:txBody>
      </p:sp>
    </p:spTree>
    <p:extLst>
      <p:ext uri="{BB962C8B-B14F-4D97-AF65-F5344CB8AC3E}">
        <p14:creationId xmlns:p14="http://schemas.microsoft.com/office/powerpoint/2010/main" val="3502964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DBFF2-4CE4-179C-4B06-2948EB5017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544E6C5-EEB9-F087-188A-A19EC15EFA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795A102-351C-CAB7-BA90-8944950F52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7C39FD-9C4F-04C3-0AFE-3EBB7EB38129}"/>
              </a:ext>
            </a:extLst>
          </p:cNvPr>
          <p:cNvSpPr>
            <a:spLocks noGrp="1"/>
          </p:cNvSpPr>
          <p:nvPr>
            <p:ph type="dt" sz="half" idx="10"/>
          </p:nvPr>
        </p:nvSpPr>
        <p:spPr/>
        <p:txBody>
          <a:bodyPr/>
          <a:lstStyle/>
          <a:p>
            <a:fld id="{DC13F10E-03E1-456D-8966-B090841BEFC1}" type="datetimeFigureOut">
              <a:rPr lang="en-US" smtClean="0"/>
              <a:t>7/19/2026</a:t>
            </a:fld>
            <a:endParaRPr lang="en-US"/>
          </a:p>
        </p:txBody>
      </p:sp>
      <p:sp>
        <p:nvSpPr>
          <p:cNvPr id="6" name="Footer Placeholder 5">
            <a:extLst>
              <a:ext uri="{FF2B5EF4-FFF2-40B4-BE49-F238E27FC236}">
                <a16:creationId xmlns:a16="http://schemas.microsoft.com/office/drawing/2014/main" id="{1709F3FD-D4B9-DE1C-0EF9-0CF3DA7527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94F038-DC46-3B5E-F914-44CAFE20D1A8}"/>
              </a:ext>
            </a:extLst>
          </p:cNvPr>
          <p:cNvSpPr>
            <a:spLocks noGrp="1"/>
          </p:cNvSpPr>
          <p:nvPr>
            <p:ph type="sldNum" sz="quarter" idx="12"/>
          </p:nvPr>
        </p:nvSpPr>
        <p:spPr/>
        <p:txBody>
          <a:bodyPr/>
          <a:lstStyle/>
          <a:p>
            <a:fld id="{AAD669EE-3196-4264-AE53-F4EFE7A6C58F}" type="slidenum">
              <a:rPr lang="en-US" smtClean="0"/>
              <a:t>‹#›</a:t>
            </a:fld>
            <a:endParaRPr lang="en-US"/>
          </a:p>
        </p:txBody>
      </p:sp>
    </p:spTree>
    <p:extLst>
      <p:ext uri="{BB962C8B-B14F-4D97-AF65-F5344CB8AC3E}">
        <p14:creationId xmlns:p14="http://schemas.microsoft.com/office/powerpoint/2010/main" val="6026177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98FAAE8-381A-549C-D8E9-03C483A33F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1769D3A-6BC0-4BF4-9D62-5CBE92B634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4AC627-CC27-C391-7F19-D031CB1A83B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C13F10E-03E1-456D-8966-B090841BEFC1}" type="datetimeFigureOut">
              <a:rPr lang="en-US" smtClean="0"/>
              <a:t>7/19/2026</a:t>
            </a:fld>
            <a:endParaRPr lang="en-US"/>
          </a:p>
        </p:txBody>
      </p:sp>
      <p:sp>
        <p:nvSpPr>
          <p:cNvPr id="5" name="Footer Placeholder 4">
            <a:extLst>
              <a:ext uri="{FF2B5EF4-FFF2-40B4-BE49-F238E27FC236}">
                <a16:creationId xmlns:a16="http://schemas.microsoft.com/office/drawing/2014/main" id="{EB431DBA-F018-9467-E1E0-6A22B6F7720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32239FE-04E5-6710-8AA1-9581F3C3909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AD669EE-3196-4264-AE53-F4EFE7A6C58F}" type="slidenum">
              <a:rPr lang="en-US" smtClean="0"/>
              <a:t>‹#›</a:t>
            </a:fld>
            <a:endParaRPr lang="en-US"/>
          </a:p>
        </p:txBody>
      </p:sp>
    </p:spTree>
    <p:extLst>
      <p:ext uri="{BB962C8B-B14F-4D97-AF65-F5344CB8AC3E}">
        <p14:creationId xmlns:p14="http://schemas.microsoft.com/office/powerpoint/2010/main" val="34372792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maps.app.goo.gl/XJSf7xnd7VnzEY7w7"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mailto:travis.doris@gmail.com" TargetMode="External"/><Relationship Id="rId2" Type="http://schemas.openxmlformats.org/officeDocument/2006/relationships/hyperlink" Target="mailto:linda@yorkstreetllc.com" TargetMode="External"/><Relationship Id="rId1" Type="http://schemas.openxmlformats.org/officeDocument/2006/relationships/slideLayout" Target="../slideLayouts/slideLayout7.xml"/><Relationship Id="rId5" Type="http://schemas.openxmlformats.org/officeDocument/2006/relationships/hyperlink" Target="mailto:cschroeder2273@gmail.com" TargetMode="External"/><Relationship Id="rId4" Type="http://schemas.openxmlformats.org/officeDocument/2006/relationships/hyperlink" Target="mailto:144jfg@gmail.com"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FEABDC-67D4-B504-EB7B-8E71B8B174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0BC1D6-AC5C-51E4-9A56-B709853C5024}"/>
              </a:ext>
            </a:extLst>
          </p:cNvPr>
          <p:cNvSpPr>
            <a:spLocks noGrp="1"/>
          </p:cNvSpPr>
          <p:nvPr>
            <p:ph type="ctrTitle"/>
          </p:nvPr>
        </p:nvSpPr>
        <p:spPr>
          <a:xfrm>
            <a:off x="1524000" y="376952"/>
            <a:ext cx="9144000" cy="689848"/>
          </a:xfrm>
        </p:spPr>
        <p:txBody>
          <a:bodyPr>
            <a:normAutofit fontScale="90000"/>
          </a:bodyPr>
          <a:lstStyle/>
          <a:p>
            <a:r>
              <a:rPr lang="en-US" sz="2800" b="1" dirty="0"/>
              <a:t>Suggestions for WTS Zoom-Group Instructors</a:t>
            </a:r>
            <a:br>
              <a:rPr lang="en-US" sz="2800" b="1" dirty="0"/>
            </a:br>
            <a:r>
              <a:rPr lang="en-US" sz="1800" i="1" dirty="0"/>
              <a:t>By </a:t>
            </a:r>
            <a:r>
              <a:rPr lang="en-US" sz="1800" i="1"/>
              <a:t>Linda LaRocque</a:t>
            </a:r>
            <a:endParaRPr lang="en-US" sz="1800" i="1" dirty="0"/>
          </a:p>
        </p:txBody>
      </p:sp>
      <p:sp>
        <p:nvSpPr>
          <p:cNvPr id="3" name="Subtitle 2">
            <a:extLst>
              <a:ext uri="{FF2B5EF4-FFF2-40B4-BE49-F238E27FC236}">
                <a16:creationId xmlns:a16="http://schemas.microsoft.com/office/drawing/2014/main" id="{A18762D1-D402-CB1D-1C65-AC5D4DC7BF30}"/>
              </a:ext>
            </a:extLst>
          </p:cNvPr>
          <p:cNvSpPr>
            <a:spLocks noGrp="1"/>
          </p:cNvSpPr>
          <p:nvPr>
            <p:ph type="subTitle" idx="1"/>
          </p:nvPr>
        </p:nvSpPr>
        <p:spPr>
          <a:xfrm>
            <a:off x="1524000" y="1066800"/>
            <a:ext cx="9144000" cy="5657849"/>
          </a:xfrm>
        </p:spPr>
        <p:txBody>
          <a:bodyPr>
            <a:normAutofit fontScale="55000" lnSpcReduction="20000"/>
          </a:bodyPr>
          <a:lstStyle/>
          <a:p>
            <a:pPr algn="l"/>
            <a:r>
              <a:rPr lang="en-US" sz="2900" b="1" dirty="0"/>
              <a:t>General</a:t>
            </a:r>
            <a:endParaRPr lang="en-US" sz="2900" dirty="0"/>
          </a:p>
          <a:p>
            <a:pPr marL="342900" lvl="0" indent="-342900" algn="l">
              <a:buFont typeface="Arial" panose="020B0604020202020204" pitchFamily="34" charset="0"/>
              <a:buChar char="•"/>
            </a:pPr>
            <a:r>
              <a:rPr lang="en-US" sz="2900" dirty="0"/>
              <a:t>Setup a “recurring” Zoom meeting that can be used for all group meetings.</a:t>
            </a:r>
          </a:p>
          <a:p>
            <a:pPr marL="342900" lvl="0" indent="-342900" algn="l">
              <a:buFont typeface="Arial" panose="020B0604020202020204" pitchFamily="34" charset="0"/>
              <a:buChar char="•"/>
            </a:pPr>
            <a:r>
              <a:rPr lang="en-US" sz="2900" dirty="0"/>
              <a:t>Setup a Google Drive folder to be used as a repository for maps, Grad Hike planning, student sign-ups, and other useful information.</a:t>
            </a:r>
          </a:p>
          <a:p>
            <a:pPr marL="342900" lvl="0" indent="-342900" algn="l">
              <a:buFont typeface="Arial" panose="020B0604020202020204" pitchFamily="34" charset="0"/>
              <a:buChar char="•"/>
            </a:pPr>
            <a:r>
              <a:rPr lang="en-US" sz="2900" dirty="0"/>
              <a:t>PowerPoint slides become a very important component of teaching, and they can be quite effective.  They might arguably be more effective with folks that are used to interacting online vs. meeting in person.</a:t>
            </a:r>
          </a:p>
          <a:p>
            <a:pPr marL="342900" lvl="0" indent="-342900" algn="l">
              <a:buFont typeface="Arial" panose="020B0604020202020204" pitchFamily="34" charset="0"/>
              <a:buChar char="•"/>
            </a:pPr>
            <a:r>
              <a:rPr lang="en-US" sz="2900" dirty="0"/>
              <a:t>Student bonding takes a bit longer, but it definitely happens.  The Zoom group students may likely be a bit more diverse, have different work situations, or be traveling from far locations.  A big part of making the Zoom Group work is accommodating students’ circumstances and promoting a “team feel” during field days.</a:t>
            </a:r>
          </a:p>
          <a:p>
            <a:pPr algn="l"/>
            <a:r>
              <a:rPr lang="en-US" sz="2900" b="1" dirty="0"/>
              <a:t> Reworking the Prescribed WTS Schedule </a:t>
            </a:r>
            <a:endParaRPr lang="en-US" sz="2900" dirty="0"/>
          </a:p>
          <a:p>
            <a:pPr marL="342900" lvl="0" indent="-342900" algn="l">
              <a:buFont typeface="Arial" panose="020B0604020202020204" pitchFamily="34" charset="0"/>
              <a:buChar char="•"/>
            </a:pPr>
            <a:r>
              <a:rPr lang="en-US" sz="2900" dirty="0"/>
              <a:t>A pack review, typically done during Meeting #1, can be done during a field day.  A group picture can be taken at the beginning of Dry Land Travel Day.</a:t>
            </a:r>
          </a:p>
          <a:p>
            <a:pPr marL="342900" lvl="0" indent="-342900" algn="l">
              <a:buFont typeface="Arial" panose="020B0604020202020204" pitchFamily="34" charset="0"/>
              <a:buChar char="•"/>
            </a:pPr>
            <a:r>
              <a:rPr lang="en-US" sz="2900" dirty="0"/>
              <a:t>After Dry Land Travel Day, find a location that is weather friendly, to do a Navigation Study Hall with the students (our DLT field day was at NCAR, and we met at </a:t>
            </a:r>
            <a:r>
              <a:rPr lang="en-US" sz="2900" u="sng" dirty="0">
                <a:hlinkClick r:id="rId2"/>
              </a:rPr>
              <a:t>Harlow Platts Community Park</a:t>
            </a:r>
            <a:r>
              <a:rPr lang="en-US" sz="2900" dirty="0"/>
              <a:t>, 1360 Gillaspie Dr, Boulder, CO 80305, which had a pavilion with picnic tables).  Play up this post-hike gathering as a social hour, encouraging folks to bring snacks and a beverage.  Some will have all the points plotted, which you can verify.  Others may be struggling, which is not unexpected.  Encourage students to help each other.</a:t>
            </a:r>
          </a:p>
          <a:p>
            <a:pPr marL="342900" lvl="0" indent="-342900" algn="l">
              <a:buFont typeface="Arial" panose="020B0604020202020204" pitchFamily="34" charset="0"/>
              <a:buChar char="•"/>
            </a:pPr>
            <a:r>
              <a:rPr lang="en-US" sz="2900" dirty="0"/>
              <a:t>Students will need a paper, color Navigation Day map prior to Meeting #2.  Send a PDF copy of the Navigation Day map prior to Meeting #1.  During Meeting #1 ask students if they have access to a color printer (or can go to a Kinkos, etc.).  For those students that do not, mail them a paper copy.</a:t>
            </a:r>
          </a:p>
          <a:p>
            <a:pPr marL="342900" lvl="0" indent="-342900" algn="l">
              <a:buFont typeface="Arial" panose="020B0604020202020204" pitchFamily="34" charset="0"/>
              <a:buChar char="•"/>
            </a:pPr>
            <a:r>
              <a:rPr lang="en-US" sz="2900" dirty="0"/>
              <a:t>Grad Hike planning is all done online.  A CalTopo demo is imperative, and students will take that tool and run with it.  They might need an extra Zoom session to do their trip planning.</a:t>
            </a:r>
          </a:p>
          <a:p>
            <a:pPr marL="342900" indent="-342900" algn="l">
              <a:buFont typeface="Arial" panose="020B0604020202020204" pitchFamily="34" charset="0"/>
              <a:buChar char="•"/>
            </a:pPr>
            <a:endParaRPr lang="en-US" dirty="0"/>
          </a:p>
          <a:p>
            <a:pPr marL="342900" indent="-342900" algn="l">
              <a:buFont typeface="Arial" panose="020B0604020202020204" pitchFamily="34" charset="0"/>
              <a:buChar char="•"/>
            </a:pPr>
            <a:endParaRPr lang="en-US" dirty="0"/>
          </a:p>
        </p:txBody>
      </p:sp>
    </p:spTree>
    <p:extLst>
      <p:ext uri="{BB962C8B-B14F-4D97-AF65-F5344CB8AC3E}">
        <p14:creationId xmlns:p14="http://schemas.microsoft.com/office/powerpoint/2010/main" val="1474659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EBBA3467-63F3-C7EC-7A59-E85D5EF43C4E}"/>
              </a:ext>
            </a:extLst>
          </p:cNvPr>
          <p:cNvGraphicFramePr>
            <a:graphicFrameLocks noGrp="1"/>
          </p:cNvGraphicFramePr>
          <p:nvPr/>
        </p:nvGraphicFramePr>
        <p:xfrm>
          <a:off x="1390650" y="381000"/>
          <a:ext cx="9023350" cy="6192266"/>
        </p:xfrm>
        <a:graphic>
          <a:graphicData uri="http://schemas.openxmlformats.org/drawingml/2006/table">
            <a:tbl>
              <a:tblPr firstRow="1" firstCol="1" bandRow="1"/>
              <a:tblGrid>
                <a:gridCol w="689517">
                  <a:extLst>
                    <a:ext uri="{9D8B030D-6E8A-4147-A177-3AD203B41FA5}">
                      <a16:colId xmlns:a16="http://schemas.microsoft.com/office/drawing/2014/main" val="1367559799"/>
                    </a:ext>
                  </a:extLst>
                </a:gridCol>
                <a:gridCol w="1831780">
                  <a:extLst>
                    <a:ext uri="{9D8B030D-6E8A-4147-A177-3AD203B41FA5}">
                      <a16:colId xmlns:a16="http://schemas.microsoft.com/office/drawing/2014/main" val="998792191"/>
                    </a:ext>
                  </a:extLst>
                </a:gridCol>
                <a:gridCol w="2033304">
                  <a:extLst>
                    <a:ext uri="{9D8B030D-6E8A-4147-A177-3AD203B41FA5}">
                      <a16:colId xmlns:a16="http://schemas.microsoft.com/office/drawing/2014/main" val="1881772236"/>
                    </a:ext>
                  </a:extLst>
                </a:gridCol>
                <a:gridCol w="2195968">
                  <a:extLst>
                    <a:ext uri="{9D8B030D-6E8A-4147-A177-3AD203B41FA5}">
                      <a16:colId xmlns:a16="http://schemas.microsoft.com/office/drawing/2014/main" val="1987750202"/>
                    </a:ext>
                  </a:extLst>
                </a:gridCol>
                <a:gridCol w="2272781">
                  <a:extLst>
                    <a:ext uri="{9D8B030D-6E8A-4147-A177-3AD203B41FA5}">
                      <a16:colId xmlns:a16="http://schemas.microsoft.com/office/drawing/2014/main" val="2545679705"/>
                    </a:ext>
                  </a:extLst>
                </a:gridCol>
              </a:tblGrid>
              <a:tr h="479136">
                <a:tc>
                  <a:txBody>
                    <a:bodyPr/>
                    <a:lstStyle/>
                    <a:p>
                      <a:pPr marL="0" marR="0" algn="ctr">
                        <a:buNone/>
                      </a:pPr>
                      <a:r>
                        <a:rPr lang="en-US" sz="1600" b="1">
                          <a:solidFill>
                            <a:srgbClr val="000000"/>
                          </a:solidFill>
                          <a:effectLst/>
                          <a:latin typeface="Times New Roman" panose="02020603050405020304" pitchFamily="18" charset="0"/>
                          <a:ea typeface="Calibri" panose="020F0502020204030204" pitchFamily="34" charset="0"/>
                        </a:rPr>
                        <a:t>Point</a:t>
                      </a:r>
                      <a:endParaRPr lang="en-US" sz="1600">
                        <a:solidFill>
                          <a:srgbClr val="000000"/>
                        </a:solidFill>
                        <a:effectLst/>
                        <a:latin typeface="Arial" panose="020B0604020202020204" pitchFamily="34" charset="0"/>
                        <a:ea typeface="Calibri" panose="020F0502020204030204" pitchFamily="34" charset="0"/>
                      </a:endParaRPr>
                    </a:p>
                  </a:txBody>
                  <a:tcPr marL="65270" marR="652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600" b="1">
                          <a:solidFill>
                            <a:srgbClr val="000000"/>
                          </a:solidFill>
                          <a:effectLst/>
                          <a:latin typeface="Times New Roman" panose="02020603050405020304" pitchFamily="18" charset="0"/>
                          <a:ea typeface="Calibri" panose="020F0502020204030204" pitchFamily="34" charset="0"/>
                        </a:rPr>
                        <a:t>From</a:t>
                      </a:r>
                      <a:endParaRPr lang="en-US" sz="1600">
                        <a:solidFill>
                          <a:srgbClr val="000000"/>
                        </a:solidFill>
                        <a:effectLst/>
                        <a:latin typeface="Arial" panose="020B0604020202020204" pitchFamily="34" charset="0"/>
                        <a:ea typeface="Calibri" panose="020F0502020204030204" pitchFamily="34" charset="0"/>
                      </a:endParaRPr>
                    </a:p>
                  </a:txBody>
                  <a:tcPr marL="65270" marR="652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600" b="1">
                          <a:solidFill>
                            <a:srgbClr val="000000"/>
                          </a:solidFill>
                          <a:effectLst/>
                          <a:latin typeface="Times New Roman" panose="02020603050405020304" pitchFamily="18" charset="0"/>
                          <a:ea typeface="Calibri" panose="020F0502020204030204" pitchFamily="34" charset="0"/>
                        </a:rPr>
                        <a:t>Plot</a:t>
                      </a:r>
                      <a:endParaRPr lang="en-US" sz="1600">
                        <a:solidFill>
                          <a:srgbClr val="000000"/>
                        </a:solidFill>
                        <a:effectLst/>
                        <a:latin typeface="Arial" panose="020B0604020202020204" pitchFamily="34" charset="0"/>
                        <a:ea typeface="Calibri" panose="020F0502020204030204" pitchFamily="34" charset="0"/>
                      </a:endParaRPr>
                    </a:p>
                  </a:txBody>
                  <a:tcPr marL="65270" marR="652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600" b="1">
                          <a:solidFill>
                            <a:srgbClr val="000000"/>
                          </a:solidFill>
                          <a:effectLst/>
                          <a:latin typeface="Times New Roman" panose="02020603050405020304" pitchFamily="18" charset="0"/>
                          <a:ea typeface="Calibri" panose="020F0502020204030204" pitchFamily="34" charset="0"/>
                        </a:rPr>
                        <a:t>Description</a:t>
                      </a:r>
                      <a:endParaRPr lang="en-US" sz="1600">
                        <a:solidFill>
                          <a:srgbClr val="000000"/>
                        </a:solidFill>
                        <a:effectLst/>
                        <a:latin typeface="Arial" panose="020B0604020202020204" pitchFamily="34" charset="0"/>
                        <a:ea typeface="Calibri" panose="020F0502020204030204" pitchFamily="34" charset="0"/>
                      </a:endParaRPr>
                    </a:p>
                  </a:txBody>
                  <a:tcPr marL="65270" marR="652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600" b="1">
                          <a:solidFill>
                            <a:srgbClr val="000000"/>
                          </a:solidFill>
                          <a:effectLst/>
                          <a:latin typeface="Times New Roman" panose="02020603050405020304" pitchFamily="18" charset="0"/>
                          <a:ea typeface="Calibri" panose="020F0502020204030204" pitchFamily="34" charset="0"/>
                        </a:rPr>
                        <a:t>Notes</a:t>
                      </a:r>
                      <a:endParaRPr lang="en-US" sz="1600">
                        <a:solidFill>
                          <a:srgbClr val="000000"/>
                        </a:solidFill>
                        <a:effectLst/>
                        <a:latin typeface="Arial" panose="020B0604020202020204" pitchFamily="34" charset="0"/>
                        <a:ea typeface="Calibri" panose="020F0502020204030204" pitchFamily="34" charset="0"/>
                      </a:endParaRPr>
                    </a:p>
                  </a:txBody>
                  <a:tcPr marL="65270" marR="652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0022737"/>
                  </a:ext>
                </a:extLst>
              </a:tr>
              <a:tr h="1001023">
                <a:tc>
                  <a:txBody>
                    <a:bodyPr/>
                    <a:lstStyle/>
                    <a:p>
                      <a:pPr marL="0" marR="0" algn="ctr">
                        <a:buNone/>
                      </a:pPr>
                      <a:r>
                        <a:rPr lang="en-US" sz="1600">
                          <a:solidFill>
                            <a:srgbClr val="000000"/>
                          </a:solidFill>
                          <a:effectLst/>
                          <a:latin typeface="Times New Roman" panose="02020603050405020304" pitchFamily="18" charset="0"/>
                          <a:ea typeface="Calibri" panose="020F0502020204030204" pitchFamily="34" charset="0"/>
                        </a:rPr>
                        <a:t>00</a:t>
                      </a:r>
                      <a:endParaRPr lang="en-US" sz="1600">
                        <a:solidFill>
                          <a:srgbClr val="000000"/>
                        </a:solidFill>
                        <a:effectLst/>
                        <a:latin typeface="Arial" panose="020B0604020202020204" pitchFamily="34" charset="0"/>
                        <a:ea typeface="Calibri" panose="020F0502020204030204" pitchFamily="34" charset="0"/>
                      </a:endParaRPr>
                    </a:p>
                  </a:txBody>
                  <a:tcPr marL="65270" marR="652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600">
                          <a:solidFill>
                            <a:srgbClr val="000000"/>
                          </a:solidFill>
                          <a:effectLst/>
                          <a:latin typeface="Times New Roman" panose="02020603050405020304" pitchFamily="18" charset="0"/>
                          <a:ea typeface="Calibri" panose="020F0502020204030204" pitchFamily="34" charset="0"/>
                        </a:rPr>
                        <a:t>Summit of Long Scraggy Peak</a:t>
                      </a:r>
                      <a:endParaRPr lang="en-US" sz="1600">
                        <a:solidFill>
                          <a:srgbClr val="000000"/>
                        </a:solidFill>
                        <a:effectLst/>
                        <a:latin typeface="Arial" panose="020B0604020202020204" pitchFamily="34" charset="0"/>
                        <a:ea typeface="Calibri" panose="020F0502020204030204" pitchFamily="34" charset="0"/>
                      </a:endParaRPr>
                    </a:p>
                  </a:txBody>
                  <a:tcPr marL="65270" marR="652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600">
                          <a:solidFill>
                            <a:srgbClr val="000000"/>
                          </a:solidFill>
                          <a:effectLst/>
                          <a:latin typeface="Times New Roman" panose="02020603050405020304" pitchFamily="18" charset="0"/>
                          <a:ea typeface="Calibri" panose="020F0502020204030204" pitchFamily="34" charset="0"/>
                        </a:rPr>
                        <a:t>Bearing 263˚</a:t>
                      </a:r>
                      <a:endParaRPr lang="en-US" sz="1600">
                        <a:solidFill>
                          <a:srgbClr val="000000"/>
                        </a:solidFill>
                        <a:effectLst/>
                        <a:latin typeface="Arial" panose="020B0604020202020204" pitchFamily="34" charset="0"/>
                        <a:ea typeface="Calibri" panose="020F0502020204030204" pitchFamily="34" charset="0"/>
                      </a:endParaRPr>
                    </a:p>
                    <a:p>
                      <a:pPr marL="0" marR="0">
                        <a:buNone/>
                      </a:pPr>
                      <a:r>
                        <a:rPr lang="en-US" sz="1600">
                          <a:solidFill>
                            <a:srgbClr val="000000"/>
                          </a:solidFill>
                          <a:effectLst/>
                          <a:latin typeface="Times New Roman" panose="02020603050405020304" pitchFamily="18" charset="0"/>
                          <a:ea typeface="Calibri" panose="020F0502020204030204" pitchFamily="34" charset="0"/>
                        </a:rPr>
                        <a:t>3 miles </a:t>
                      </a:r>
                      <a:endParaRPr lang="en-US" sz="1600">
                        <a:solidFill>
                          <a:srgbClr val="000000"/>
                        </a:solidFill>
                        <a:effectLst/>
                        <a:latin typeface="Arial" panose="020B0604020202020204" pitchFamily="34" charset="0"/>
                        <a:ea typeface="Calibri" panose="020F0502020204030204" pitchFamily="34" charset="0"/>
                      </a:endParaRPr>
                    </a:p>
                  </a:txBody>
                  <a:tcPr marL="65270" marR="652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600">
                          <a:solidFill>
                            <a:srgbClr val="000000"/>
                          </a:solidFill>
                          <a:effectLst/>
                          <a:latin typeface="Times New Roman" panose="02020603050405020304" pitchFamily="18" charset="0"/>
                          <a:ea typeface="Calibri" panose="020F0502020204030204" pitchFamily="34" charset="0"/>
                        </a:rPr>
                        <a:t>Parking lot is 0.1 mile NW of junction of Forest Rd 550 and County Rd 126</a:t>
                      </a:r>
                      <a:endParaRPr lang="en-US" sz="1600">
                        <a:solidFill>
                          <a:srgbClr val="000000"/>
                        </a:solidFill>
                        <a:effectLst/>
                        <a:latin typeface="Arial" panose="020B0604020202020204" pitchFamily="34" charset="0"/>
                        <a:ea typeface="Calibri" panose="020F0502020204030204" pitchFamily="34" charset="0"/>
                      </a:endParaRPr>
                    </a:p>
                  </a:txBody>
                  <a:tcPr marL="65270" marR="652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600">
                          <a:solidFill>
                            <a:srgbClr val="000000"/>
                          </a:solidFill>
                          <a:effectLst/>
                          <a:latin typeface="Times New Roman" panose="02020603050405020304" pitchFamily="18" charset="0"/>
                          <a:ea typeface="Calibri" panose="020F0502020204030204" pitchFamily="34" charset="0"/>
                        </a:rPr>
                        <a:t>Marked by sign at entrance to parking lot loop (shown by yellow circle).</a:t>
                      </a:r>
                      <a:endParaRPr lang="en-US" sz="1600">
                        <a:solidFill>
                          <a:srgbClr val="000000"/>
                        </a:solidFill>
                        <a:effectLst/>
                        <a:latin typeface="Arial" panose="020B0604020202020204" pitchFamily="34" charset="0"/>
                        <a:ea typeface="Calibri" panose="020F0502020204030204" pitchFamily="34" charset="0"/>
                      </a:endParaRPr>
                    </a:p>
                  </a:txBody>
                  <a:tcPr marL="65270" marR="652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27580075"/>
                  </a:ext>
                </a:extLst>
              </a:tr>
              <a:tr h="750767">
                <a:tc>
                  <a:txBody>
                    <a:bodyPr/>
                    <a:lstStyle/>
                    <a:p>
                      <a:pPr marL="0" marR="0" algn="ctr">
                        <a:buNone/>
                      </a:pPr>
                      <a:r>
                        <a:rPr lang="en-US" sz="1600">
                          <a:solidFill>
                            <a:srgbClr val="000000"/>
                          </a:solidFill>
                          <a:effectLst/>
                          <a:latin typeface="Times New Roman" panose="02020603050405020304" pitchFamily="18" charset="0"/>
                          <a:ea typeface="Calibri" panose="020F0502020204030204" pitchFamily="34" charset="0"/>
                        </a:rPr>
                        <a:t>14</a:t>
                      </a:r>
                      <a:endParaRPr lang="en-US" sz="1600">
                        <a:solidFill>
                          <a:srgbClr val="000000"/>
                        </a:solidFill>
                        <a:effectLst/>
                        <a:latin typeface="Arial" panose="020B0604020202020204" pitchFamily="34" charset="0"/>
                        <a:ea typeface="Calibri" panose="020F0502020204030204" pitchFamily="34" charset="0"/>
                      </a:endParaRPr>
                    </a:p>
                  </a:txBody>
                  <a:tcPr marL="65270" marR="652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600">
                          <a:solidFill>
                            <a:srgbClr val="000000"/>
                          </a:solidFill>
                          <a:effectLst/>
                          <a:latin typeface="Times New Roman" panose="02020603050405020304" pitchFamily="18" charset="0"/>
                          <a:ea typeface="Calibri" panose="020F0502020204030204" pitchFamily="34" charset="0"/>
                        </a:rPr>
                        <a:t>Intersection of sections 20, 21, 29, and 28</a:t>
                      </a:r>
                      <a:endParaRPr lang="en-US" sz="1600">
                        <a:solidFill>
                          <a:srgbClr val="000000"/>
                        </a:solidFill>
                        <a:effectLst/>
                        <a:latin typeface="Arial" panose="020B0604020202020204" pitchFamily="34" charset="0"/>
                        <a:ea typeface="Calibri" panose="020F0502020204030204" pitchFamily="34" charset="0"/>
                      </a:endParaRPr>
                    </a:p>
                  </a:txBody>
                  <a:tcPr marL="65270" marR="652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600">
                          <a:solidFill>
                            <a:srgbClr val="000000"/>
                          </a:solidFill>
                          <a:effectLst/>
                          <a:latin typeface="Times New Roman" panose="02020603050405020304" pitchFamily="18" charset="0"/>
                          <a:ea typeface="Calibri" panose="020F0502020204030204" pitchFamily="34" charset="0"/>
                        </a:rPr>
                        <a:t>Bearing 346˚ </a:t>
                      </a:r>
                    </a:p>
                    <a:p>
                      <a:pPr marL="0" marR="0">
                        <a:buNone/>
                      </a:pPr>
                      <a:r>
                        <a:rPr lang="en-US" sz="1600">
                          <a:solidFill>
                            <a:srgbClr val="000000"/>
                          </a:solidFill>
                          <a:effectLst/>
                          <a:latin typeface="Times New Roman" panose="02020603050405020304" pitchFamily="18" charset="0"/>
                          <a:ea typeface="Calibri" panose="020F0502020204030204" pitchFamily="34" charset="0"/>
                        </a:rPr>
                        <a:t>0.58 miles</a:t>
                      </a:r>
                    </a:p>
                  </a:txBody>
                  <a:tcPr marL="65270" marR="652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600">
                          <a:solidFill>
                            <a:srgbClr val="000000"/>
                          </a:solidFill>
                          <a:effectLst/>
                          <a:latin typeface="Times New Roman" panose="02020603050405020304" pitchFamily="18" charset="0"/>
                          <a:ea typeface="Calibri" panose="020F0502020204030204" pitchFamily="34" charset="0"/>
                        </a:rPr>
                        <a:t>Closed contour</a:t>
                      </a:r>
                      <a:endParaRPr lang="en-US" sz="1600">
                        <a:solidFill>
                          <a:srgbClr val="000000"/>
                        </a:solidFill>
                        <a:effectLst/>
                        <a:latin typeface="Arial" panose="020B0604020202020204" pitchFamily="34" charset="0"/>
                        <a:ea typeface="Calibri" panose="020F0502020204030204" pitchFamily="34" charset="0"/>
                      </a:endParaRPr>
                    </a:p>
                  </a:txBody>
                  <a:tcPr marL="65270" marR="652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600">
                          <a:solidFill>
                            <a:srgbClr val="000000"/>
                          </a:solidFill>
                          <a:effectLst/>
                          <a:latin typeface="Times New Roman" panose="02020603050405020304" pitchFamily="18" charset="0"/>
                          <a:ea typeface="Calibri" panose="020F0502020204030204" pitchFamily="34" charset="0"/>
                        </a:rPr>
                        <a:t>High point of a hill with several rounded boulders</a:t>
                      </a:r>
                      <a:endParaRPr lang="en-US" sz="1600">
                        <a:solidFill>
                          <a:srgbClr val="000000"/>
                        </a:solidFill>
                        <a:effectLst/>
                        <a:latin typeface="Arial" panose="020B0604020202020204" pitchFamily="34" charset="0"/>
                        <a:ea typeface="Calibri" panose="020F0502020204030204" pitchFamily="34" charset="0"/>
                      </a:endParaRPr>
                    </a:p>
                  </a:txBody>
                  <a:tcPr marL="65270" marR="652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1272018"/>
                  </a:ext>
                </a:extLst>
              </a:tr>
              <a:tr h="1001023">
                <a:tc>
                  <a:txBody>
                    <a:bodyPr/>
                    <a:lstStyle/>
                    <a:p>
                      <a:pPr marL="0" marR="0" algn="ctr">
                        <a:buNone/>
                      </a:pPr>
                      <a:r>
                        <a:rPr lang="en-US" sz="1600">
                          <a:solidFill>
                            <a:srgbClr val="000000"/>
                          </a:solidFill>
                          <a:effectLst/>
                          <a:latin typeface="Times New Roman" panose="02020603050405020304" pitchFamily="18" charset="0"/>
                          <a:ea typeface="Calibri" panose="020F0502020204030204" pitchFamily="34" charset="0"/>
                        </a:rPr>
                        <a:t>13</a:t>
                      </a:r>
                      <a:endParaRPr lang="en-US" sz="1600">
                        <a:solidFill>
                          <a:srgbClr val="000000"/>
                        </a:solidFill>
                        <a:effectLst/>
                        <a:latin typeface="Arial" panose="020B0604020202020204" pitchFamily="34" charset="0"/>
                        <a:ea typeface="Calibri" panose="020F0502020204030204" pitchFamily="34" charset="0"/>
                      </a:endParaRPr>
                    </a:p>
                  </a:txBody>
                  <a:tcPr marL="65270" marR="652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600">
                          <a:solidFill>
                            <a:srgbClr val="000000"/>
                          </a:solidFill>
                          <a:effectLst/>
                          <a:latin typeface="Times New Roman" panose="02020603050405020304" pitchFamily="18" charset="0"/>
                          <a:ea typeface="Calibri" panose="020F0502020204030204" pitchFamily="34" charset="0"/>
                        </a:rPr>
                        <a:t>WC 7411 near southern border of adjacent sections 21 &amp; 22</a:t>
                      </a:r>
                      <a:endParaRPr lang="en-US" sz="1600">
                        <a:solidFill>
                          <a:srgbClr val="000000"/>
                        </a:solidFill>
                        <a:effectLst/>
                        <a:latin typeface="Arial" panose="020B0604020202020204" pitchFamily="34" charset="0"/>
                        <a:ea typeface="Calibri" panose="020F0502020204030204" pitchFamily="34" charset="0"/>
                      </a:endParaRPr>
                    </a:p>
                  </a:txBody>
                  <a:tcPr marL="65270" marR="652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600">
                          <a:solidFill>
                            <a:srgbClr val="000000"/>
                          </a:solidFill>
                          <a:effectLst/>
                          <a:latin typeface="Times New Roman" panose="02020603050405020304" pitchFamily="18" charset="0"/>
                          <a:ea typeface="Calibri" panose="020F0502020204030204" pitchFamily="34" charset="0"/>
                        </a:rPr>
                        <a:t>Bearing 297˚ </a:t>
                      </a:r>
                    </a:p>
                    <a:p>
                      <a:pPr marL="0" marR="0">
                        <a:buNone/>
                      </a:pPr>
                      <a:r>
                        <a:rPr lang="en-US" sz="1600">
                          <a:solidFill>
                            <a:srgbClr val="000000"/>
                          </a:solidFill>
                          <a:effectLst/>
                          <a:latin typeface="Times New Roman" panose="02020603050405020304" pitchFamily="18" charset="0"/>
                          <a:ea typeface="Calibri" panose="020F0502020204030204" pitchFamily="34" charset="0"/>
                        </a:rPr>
                        <a:t>1 mile</a:t>
                      </a:r>
                    </a:p>
                  </a:txBody>
                  <a:tcPr marL="65270" marR="652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600">
                          <a:solidFill>
                            <a:srgbClr val="000000"/>
                          </a:solidFill>
                          <a:effectLst/>
                          <a:latin typeface="Times New Roman" panose="02020603050405020304" pitchFamily="18" charset="0"/>
                          <a:ea typeface="Calibri" panose="020F0502020204030204" pitchFamily="34" charset="0"/>
                        </a:rPr>
                        <a:t>Closed contour</a:t>
                      </a:r>
                      <a:endParaRPr lang="en-US" sz="1600">
                        <a:solidFill>
                          <a:srgbClr val="000000"/>
                        </a:solidFill>
                        <a:effectLst/>
                        <a:latin typeface="Arial" panose="020B0604020202020204" pitchFamily="34" charset="0"/>
                        <a:ea typeface="Calibri" panose="020F0502020204030204" pitchFamily="34" charset="0"/>
                      </a:endParaRPr>
                    </a:p>
                  </a:txBody>
                  <a:tcPr marL="65270" marR="652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600">
                          <a:solidFill>
                            <a:srgbClr val="000000"/>
                          </a:solidFill>
                          <a:effectLst/>
                          <a:latin typeface="Times New Roman" panose="02020603050405020304" pitchFamily="18" charset="0"/>
                          <a:ea typeface="Calibri" panose="020F0502020204030204" pitchFamily="34" charset="0"/>
                        </a:rPr>
                        <a:t>Rock outcrop with many large rounded boulders</a:t>
                      </a:r>
                      <a:endParaRPr lang="en-US" sz="1600">
                        <a:solidFill>
                          <a:srgbClr val="000000"/>
                        </a:solidFill>
                        <a:effectLst/>
                        <a:latin typeface="Arial" panose="020B0604020202020204" pitchFamily="34" charset="0"/>
                        <a:ea typeface="Calibri" panose="020F0502020204030204" pitchFamily="34" charset="0"/>
                      </a:endParaRPr>
                    </a:p>
                  </a:txBody>
                  <a:tcPr marL="65270" marR="652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10422397"/>
                  </a:ext>
                </a:extLst>
              </a:tr>
              <a:tr h="958271">
                <a:tc>
                  <a:txBody>
                    <a:bodyPr/>
                    <a:lstStyle/>
                    <a:p>
                      <a:pPr marL="0" marR="0" algn="ctr">
                        <a:buNone/>
                      </a:pPr>
                      <a:r>
                        <a:rPr lang="en-US" sz="1600">
                          <a:solidFill>
                            <a:srgbClr val="000000"/>
                          </a:solidFill>
                          <a:effectLst/>
                          <a:latin typeface="Times New Roman" panose="02020603050405020304" pitchFamily="18" charset="0"/>
                          <a:ea typeface="Calibri" panose="020F0502020204030204" pitchFamily="34" charset="0"/>
                        </a:rPr>
                        <a:t>11</a:t>
                      </a:r>
                      <a:endParaRPr lang="en-US" sz="1600">
                        <a:solidFill>
                          <a:srgbClr val="000000"/>
                        </a:solidFill>
                        <a:effectLst/>
                        <a:latin typeface="Arial" panose="020B0604020202020204" pitchFamily="34" charset="0"/>
                        <a:ea typeface="Calibri" panose="020F0502020204030204" pitchFamily="34" charset="0"/>
                      </a:endParaRPr>
                    </a:p>
                  </a:txBody>
                  <a:tcPr marL="65270" marR="652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600">
                          <a:solidFill>
                            <a:srgbClr val="000000"/>
                          </a:solidFill>
                          <a:effectLst/>
                          <a:latin typeface="Times New Roman" panose="02020603050405020304" pitchFamily="18" charset="0"/>
                          <a:ea typeface="Calibri" panose="020F0502020204030204" pitchFamily="34" charset="0"/>
                        </a:rPr>
                        <a:t>Center of Gravel Pit symbol, near Kelsey Creek, in section 29</a:t>
                      </a:r>
                      <a:endParaRPr lang="en-US" sz="1600">
                        <a:solidFill>
                          <a:srgbClr val="000000"/>
                        </a:solidFill>
                        <a:effectLst/>
                        <a:latin typeface="Arial" panose="020B0604020202020204" pitchFamily="34" charset="0"/>
                        <a:ea typeface="Calibri" panose="020F0502020204030204" pitchFamily="34" charset="0"/>
                      </a:endParaRPr>
                    </a:p>
                  </a:txBody>
                  <a:tcPr marL="65270" marR="652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600">
                          <a:solidFill>
                            <a:srgbClr val="000000"/>
                          </a:solidFill>
                          <a:effectLst/>
                          <a:latin typeface="Times New Roman" panose="02020603050405020304" pitchFamily="18" charset="0"/>
                          <a:ea typeface="Calibri" panose="020F0502020204030204" pitchFamily="34" charset="0"/>
                        </a:rPr>
                        <a:t>Bearing 79˚ </a:t>
                      </a:r>
                    </a:p>
                    <a:p>
                      <a:pPr marL="0" marR="0">
                        <a:buNone/>
                      </a:pPr>
                      <a:r>
                        <a:rPr lang="en-US" sz="1600">
                          <a:solidFill>
                            <a:srgbClr val="000000"/>
                          </a:solidFill>
                          <a:effectLst/>
                          <a:latin typeface="Times New Roman" panose="02020603050405020304" pitchFamily="18" charset="0"/>
                          <a:ea typeface="Calibri" panose="020F0502020204030204" pitchFamily="34" charset="0"/>
                        </a:rPr>
                        <a:t>0.92 miles</a:t>
                      </a:r>
                    </a:p>
                  </a:txBody>
                  <a:tcPr marL="65270" marR="652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600">
                          <a:solidFill>
                            <a:srgbClr val="000000"/>
                          </a:solidFill>
                          <a:effectLst/>
                          <a:latin typeface="Times New Roman" panose="02020603050405020304" pitchFamily="18" charset="0"/>
                          <a:ea typeface="Calibri" panose="020F0502020204030204" pitchFamily="34" charset="0"/>
                        </a:rPr>
                        <a:t>Closed contour</a:t>
                      </a:r>
                      <a:endParaRPr lang="en-US" sz="1600">
                        <a:solidFill>
                          <a:srgbClr val="000000"/>
                        </a:solidFill>
                        <a:effectLst/>
                        <a:latin typeface="Arial" panose="020B0604020202020204" pitchFamily="34" charset="0"/>
                        <a:ea typeface="Calibri" panose="020F0502020204030204" pitchFamily="34" charset="0"/>
                      </a:endParaRPr>
                    </a:p>
                  </a:txBody>
                  <a:tcPr marL="65270" marR="652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600">
                          <a:solidFill>
                            <a:srgbClr val="000000"/>
                          </a:solidFill>
                          <a:effectLst/>
                          <a:latin typeface="Times New Roman" panose="02020603050405020304" pitchFamily="18" charset="0"/>
                          <a:ea typeface="Calibri" panose="020F0502020204030204" pitchFamily="34" charset="0"/>
                        </a:rPr>
                        <a:t>Rocky hilltop of large boulders</a:t>
                      </a:r>
                      <a:endParaRPr lang="en-US" sz="1600">
                        <a:solidFill>
                          <a:srgbClr val="000000"/>
                        </a:solidFill>
                        <a:effectLst/>
                        <a:latin typeface="Arial" panose="020B0604020202020204" pitchFamily="34" charset="0"/>
                        <a:ea typeface="Calibri" panose="020F0502020204030204" pitchFamily="34" charset="0"/>
                      </a:endParaRPr>
                    </a:p>
                  </a:txBody>
                  <a:tcPr marL="65270" marR="652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46083483"/>
                  </a:ext>
                </a:extLst>
              </a:tr>
              <a:tr h="1001023">
                <a:tc>
                  <a:txBody>
                    <a:bodyPr/>
                    <a:lstStyle/>
                    <a:p>
                      <a:pPr marL="0" marR="0" algn="ctr">
                        <a:buNone/>
                      </a:pPr>
                      <a:r>
                        <a:rPr lang="en-US" sz="1600">
                          <a:solidFill>
                            <a:srgbClr val="000000"/>
                          </a:solidFill>
                          <a:effectLst/>
                          <a:latin typeface="Times New Roman" panose="02020603050405020304" pitchFamily="18" charset="0"/>
                          <a:ea typeface="Calibri" panose="020F0502020204030204" pitchFamily="34" charset="0"/>
                        </a:rPr>
                        <a:t>10</a:t>
                      </a:r>
                      <a:endParaRPr lang="en-US" sz="1600">
                        <a:solidFill>
                          <a:srgbClr val="000000"/>
                        </a:solidFill>
                        <a:effectLst/>
                        <a:latin typeface="Arial" panose="020B0604020202020204" pitchFamily="34" charset="0"/>
                        <a:ea typeface="Calibri" panose="020F0502020204030204" pitchFamily="34" charset="0"/>
                      </a:endParaRPr>
                    </a:p>
                  </a:txBody>
                  <a:tcPr marL="65270" marR="652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600">
                          <a:solidFill>
                            <a:srgbClr val="000000"/>
                          </a:solidFill>
                          <a:effectLst/>
                          <a:latin typeface="Times New Roman" panose="02020603050405020304" pitchFamily="18" charset="0"/>
                          <a:ea typeface="Calibri" panose="020F0502020204030204" pitchFamily="34" charset="0"/>
                        </a:rPr>
                        <a:t>Summit of Long Scraggy Peak</a:t>
                      </a:r>
                      <a:endParaRPr lang="en-US" sz="1600">
                        <a:solidFill>
                          <a:srgbClr val="000000"/>
                        </a:solidFill>
                        <a:effectLst/>
                        <a:latin typeface="Arial" panose="020B0604020202020204" pitchFamily="34" charset="0"/>
                        <a:ea typeface="Calibri" panose="020F0502020204030204" pitchFamily="34" charset="0"/>
                      </a:endParaRPr>
                    </a:p>
                  </a:txBody>
                  <a:tcPr marL="65270" marR="652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600">
                          <a:solidFill>
                            <a:srgbClr val="000000"/>
                          </a:solidFill>
                          <a:effectLst/>
                          <a:latin typeface="Times New Roman" panose="02020603050405020304" pitchFamily="18" charset="0"/>
                          <a:ea typeface="Calibri" panose="020F0502020204030204" pitchFamily="34" charset="0"/>
                        </a:rPr>
                        <a:t>Bearing 234˚ where line crosses stream in Dell Gulch</a:t>
                      </a:r>
                      <a:endParaRPr lang="en-US" sz="1600">
                        <a:solidFill>
                          <a:srgbClr val="000000"/>
                        </a:solidFill>
                        <a:effectLst/>
                        <a:latin typeface="Arial" panose="020B0604020202020204" pitchFamily="34" charset="0"/>
                        <a:ea typeface="Calibri" panose="020F0502020204030204" pitchFamily="34" charset="0"/>
                      </a:endParaRPr>
                    </a:p>
                    <a:p>
                      <a:pPr marL="0" marR="0">
                        <a:buNone/>
                      </a:pPr>
                      <a:r>
                        <a:rPr lang="en-US" sz="1600">
                          <a:solidFill>
                            <a:srgbClr val="000000"/>
                          </a:solidFill>
                          <a:effectLst/>
                          <a:latin typeface="Times New Roman" panose="02020603050405020304" pitchFamily="18" charset="0"/>
                          <a:ea typeface="Calibri" panose="020F0502020204030204" pitchFamily="34" charset="0"/>
                        </a:rPr>
                        <a:t>1.75 miles</a:t>
                      </a:r>
                      <a:endParaRPr lang="en-US" sz="1600">
                        <a:solidFill>
                          <a:srgbClr val="000000"/>
                        </a:solidFill>
                        <a:effectLst/>
                        <a:latin typeface="Arial" panose="020B0604020202020204" pitchFamily="34" charset="0"/>
                        <a:ea typeface="Calibri" panose="020F0502020204030204" pitchFamily="34" charset="0"/>
                      </a:endParaRPr>
                    </a:p>
                  </a:txBody>
                  <a:tcPr marL="65270" marR="652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600">
                          <a:solidFill>
                            <a:srgbClr val="000000"/>
                          </a:solidFill>
                          <a:effectLst/>
                          <a:latin typeface="Times New Roman" panose="02020603050405020304" pitchFamily="18" charset="0"/>
                          <a:ea typeface="Calibri" panose="020F0502020204030204" pitchFamily="34" charset="0"/>
                        </a:rPr>
                        <a:t>At confluence of stream with two intermittent streams</a:t>
                      </a:r>
                      <a:endParaRPr lang="en-US" sz="1600">
                        <a:solidFill>
                          <a:srgbClr val="000000"/>
                        </a:solidFill>
                        <a:effectLst/>
                        <a:latin typeface="Arial" panose="020B0604020202020204" pitchFamily="34" charset="0"/>
                        <a:ea typeface="Calibri" panose="020F0502020204030204" pitchFamily="34" charset="0"/>
                      </a:endParaRPr>
                    </a:p>
                  </a:txBody>
                  <a:tcPr marL="65270" marR="652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600">
                          <a:solidFill>
                            <a:srgbClr val="000000"/>
                          </a:solidFill>
                          <a:effectLst/>
                          <a:latin typeface="Times New Roman" panose="02020603050405020304" pitchFamily="18" charset="0"/>
                          <a:ea typeface="Calibri" panose="020F0502020204030204" pitchFamily="34" charset="0"/>
                        </a:rPr>
                        <a:t>Creek is dry. </a:t>
                      </a:r>
                      <a:endParaRPr lang="en-US" sz="1600">
                        <a:solidFill>
                          <a:srgbClr val="000000"/>
                        </a:solidFill>
                        <a:effectLst/>
                        <a:latin typeface="Arial" panose="020B0604020202020204" pitchFamily="34" charset="0"/>
                        <a:ea typeface="Calibri" panose="020F0502020204030204" pitchFamily="34" charset="0"/>
                      </a:endParaRPr>
                    </a:p>
                  </a:txBody>
                  <a:tcPr marL="65270" marR="652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40714459"/>
                  </a:ext>
                </a:extLst>
              </a:tr>
              <a:tr h="1001023">
                <a:tc>
                  <a:txBody>
                    <a:bodyPr/>
                    <a:lstStyle/>
                    <a:p>
                      <a:pPr marL="0" marR="0" algn="ctr">
                        <a:buNone/>
                      </a:pPr>
                      <a:r>
                        <a:rPr lang="en-US" sz="1600">
                          <a:solidFill>
                            <a:srgbClr val="000000"/>
                          </a:solidFill>
                          <a:effectLst/>
                          <a:latin typeface="Times New Roman" panose="02020603050405020304" pitchFamily="18" charset="0"/>
                          <a:ea typeface="Calibri" panose="020F0502020204030204" pitchFamily="34" charset="0"/>
                        </a:rPr>
                        <a:t>02</a:t>
                      </a:r>
                      <a:endParaRPr lang="en-US" sz="1600">
                        <a:solidFill>
                          <a:srgbClr val="000000"/>
                        </a:solidFill>
                        <a:effectLst/>
                        <a:latin typeface="Arial" panose="020B0604020202020204" pitchFamily="34" charset="0"/>
                        <a:ea typeface="Calibri" panose="020F0502020204030204" pitchFamily="34" charset="0"/>
                      </a:endParaRPr>
                    </a:p>
                  </a:txBody>
                  <a:tcPr marL="65270" marR="652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600">
                          <a:solidFill>
                            <a:srgbClr val="000000"/>
                          </a:solidFill>
                          <a:effectLst/>
                          <a:latin typeface="Times New Roman" panose="02020603050405020304" pitchFamily="18" charset="0"/>
                          <a:ea typeface="Calibri" panose="020F0502020204030204" pitchFamily="34" charset="0"/>
                        </a:rPr>
                        <a:t>From point 00</a:t>
                      </a:r>
                      <a:endParaRPr lang="en-US" sz="1600">
                        <a:solidFill>
                          <a:srgbClr val="000000"/>
                        </a:solidFill>
                        <a:effectLst/>
                        <a:latin typeface="Arial" panose="020B0604020202020204" pitchFamily="34" charset="0"/>
                        <a:ea typeface="Calibri" panose="020F0502020204030204" pitchFamily="34" charset="0"/>
                      </a:endParaRPr>
                    </a:p>
                  </a:txBody>
                  <a:tcPr marL="65270" marR="652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600">
                          <a:solidFill>
                            <a:srgbClr val="000000"/>
                          </a:solidFill>
                          <a:effectLst/>
                          <a:latin typeface="Times New Roman" panose="02020603050405020304" pitchFamily="18" charset="0"/>
                          <a:ea typeface="Calibri" panose="020F0502020204030204" pitchFamily="34" charset="0"/>
                        </a:rPr>
                        <a:t>Bearing 91˚</a:t>
                      </a:r>
                    </a:p>
                    <a:p>
                      <a:pPr marL="0" marR="0">
                        <a:buNone/>
                      </a:pPr>
                      <a:r>
                        <a:rPr lang="en-US" sz="1600">
                          <a:solidFill>
                            <a:srgbClr val="000000"/>
                          </a:solidFill>
                          <a:effectLst/>
                          <a:latin typeface="Times New Roman" panose="02020603050405020304" pitchFamily="18" charset="0"/>
                          <a:ea typeface="Calibri" panose="020F0502020204030204" pitchFamily="34" charset="0"/>
                        </a:rPr>
                        <a:t>1.1 Miles</a:t>
                      </a:r>
                    </a:p>
                  </a:txBody>
                  <a:tcPr marL="65270" marR="652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600">
                          <a:solidFill>
                            <a:srgbClr val="000000"/>
                          </a:solidFill>
                          <a:effectLst/>
                          <a:latin typeface="Times New Roman" panose="02020603050405020304" pitchFamily="18" charset="0"/>
                          <a:ea typeface="Calibri" panose="020F0502020204030204" pitchFamily="34" charset="0"/>
                        </a:rPr>
                        <a:t>Loop of 7600’ contour line crossing unimproved road in section 21</a:t>
                      </a:r>
                      <a:endParaRPr lang="en-US" sz="1600">
                        <a:solidFill>
                          <a:srgbClr val="000000"/>
                        </a:solidFill>
                        <a:effectLst/>
                        <a:latin typeface="Arial" panose="020B0604020202020204" pitchFamily="34" charset="0"/>
                        <a:ea typeface="Calibri" panose="020F0502020204030204" pitchFamily="34" charset="0"/>
                      </a:endParaRPr>
                    </a:p>
                  </a:txBody>
                  <a:tcPr marL="65270" marR="652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600" dirty="0">
                          <a:solidFill>
                            <a:srgbClr val="000000"/>
                          </a:solidFill>
                          <a:effectLst/>
                          <a:latin typeface="Times New Roman" panose="02020603050405020304" pitchFamily="18" charset="0"/>
                          <a:ea typeface="Calibri" panose="020F0502020204030204" pitchFamily="34" charset="0"/>
                        </a:rPr>
                        <a:t>Three boulders and a tree with an orange painted ring on the south side of the road.</a:t>
                      </a:r>
                      <a:endParaRPr lang="en-US" sz="1600" dirty="0">
                        <a:solidFill>
                          <a:srgbClr val="000000"/>
                        </a:solidFill>
                        <a:effectLst/>
                        <a:latin typeface="Arial" panose="020B0604020202020204" pitchFamily="34" charset="0"/>
                        <a:ea typeface="Calibri" panose="020F0502020204030204" pitchFamily="34" charset="0"/>
                      </a:endParaRPr>
                    </a:p>
                  </a:txBody>
                  <a:tcPr marL="65270" marR="652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55006718"/>
                  </a:ext>
                </a:extLst>
              </a:tr>
            </a:tbl>
          </a:graphicData>
        </a:graphic>
      </p:graphicFrame>
    </p:spTree>
    <p:extLst>
      <p:ext uri="{BB962C8B-B14F-4D97-AF65-F5344CB8AC3E}">
        <p14:creationId xmlns:p14="http://schemas.microsoft.com/office/powerpoint/2010/main" val="23151704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89A757-AED2-FD8A-BC59-A989A985848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98C84AE-61B0-134A-41F6-90B932B99DBE}"/>
              </a:ext>
            </a:extLst>
          </p:cNvPr>
          <p:cNvPicPr>
            <a:picLocks noChangeAspect="1"/>
          </p:cNvPicPr>
          <p:nvPr/>
        </p:nvPicPr>
        <p:blipFill>
          <a:blip r:embed="rId2"/>
          <a:stretch>
            <a:fillRect/>
          </a:stretch>
        </p:blipFill>
        <p:spPr>
          <a:xfrm>
            <a:off x="2019524" y="461906"/>
            <a:ext cx="8154969" cy="6055211"/>
          </a:xfrm>
          <a:prstGeom prst="rect">
            <a:avLst/>
          </a:prstGeom>
        </p:spPr>
      </p:pic>
      <p:sp>
        <p:nvSpPr>
          <p:cNvPr id="4" name="Rectangle 3">
            <a:extLst>
              <a:ext uri="{FF2B5EF4-FFF2-40B4-BE49-F238E27FC236}">
                <a16:creationId xmlns:a16="http://schemas.microsoft.com/office/drawing/2014/main" id="{B949C853-04BA-6589-46D3-A2905E4F0C57}"/>
              </a:ext>
            </a:extLst>
          </p:cNvPr>
          <p:cNvSpPr/>
          <p:nvPr/>
        </p:nvSpPr>
        <p:spPr>
          <a:xfrm>
            <a:off x="2876774" y="346934"/>
            <a:ext cx="399378" cy="112955"/>
          </a:xfrm>
          <a:prstGeom prst="rect">
            <a:avLst/>
          </a:prstGeom>
          <a:noFill/>
        </p:spPr>
        <p:txBody>
          <a:bodyPr wrap="none" lIns="0" tIns="0" rIns="0" bIns="0">
            <a:noAutofit/>
          </a:bodyPr>
          <a:lstStyle/>
          <a:p>
            <a:pPr algn="just"/>
            <a:r>
              <a:rPr lang="en-US" sz="794">
                <a:latin typeface="Arial"/>
              </a:rPr>
              <a:t>-105.26</a:t>
            </a:r>
          </a:p>
        </p:txBody>
      </p:sp>
      <p:sp>
        <p:nvSpPr>
          <p:cNvPr id="5" name="Rectangle 4">
            <a:extLst>
              <a:ext uri="{FF2B5EF4-FFF2-40B4-BE49-F238E27FC236}">
                <a16:creationId xmlns:a16="http://schemas.microsoft.com/office/drawing/2014/main" id="{CD58C55D-0E2E-A15E-9831-4E65CBC5E5C8}"/>
              </a:ext>
            </a:extLst>
          </p:cNvPr>
          <p:cNvSpPr/>
          <p:nvPr/>
        </p:nvSpPr>
        <p:spPr>
          <a:xfrm>
            <a:off x="4016412" y="346934"/>
            <a:ext cx="399378" cy="112955"/>
          </a:xfrm>
          <a:prstGeom prst="rect">
            <a:avLst/>
          </a:prstGeom>
          <a:noFill/>
        </p:spPr>
        <p:txBody>
          <a:bodyPr wrap="none" lIns="0" tIns="0" rIns="0" bIns="0">
            <a:noAutofit/>
          </a:bodyPr>
          <a:lstStyle/>
          <a:p>
            <a:r>
              <a:rPr lang="en-US" sz="794">
                <a:latin typeface="Arial"/>
              </a:rPr>
              <a:t>-105.25</a:t>
            </a:r>
          </a:p>
        </p:txBody>
      </p:sp>
      <p:sp>
        <p:nvSpPr>
          <p:cNvPr id="6" name="Rectangle 5">
            <a:extLst>
              <a:ext uri="{FF2B5EF4-FFF2-40B4-BE49-F238E27FC236}">
                <a16:creationId xmlns:a16="http://schemas.microsoft.com/office/drawing/2014/main" id="{0BF5CC9A-B1A8-E455-0869-954BAAF5C010}"/>
              </a:ext>
            </a:extLst>
          </p:cNvPr>
          <p:cNvSpPr/>
          <p:nvPr/>
        </p:nvSpPr>
        <p:spPr>
          <a:xfrm>
            <a:off x="5156050" y="344917"/>
            <a:ext cx="401395" cy="114972"/>
          </a:xfrm>
          <a:prstGeom prst="rect">
            <a:avLst/>
          </a:prstGeom>
          <a:noFill/>
        </p:spPr>
        <p:txBody>
          <a:bodyPr wrap="none" lIns="0" tIns="0" rIns="0" bIns="0">
            <a:noAutofit/>
          </a:bodyPr>
          <a:lstStyle/>
          <a:p>
            <a:r>
              <a:rPr lang="en-US" sz="794">
                <a:latin typeface="Arial"/>
              </a:rPr>
              <a:t>-105.24</a:t>
            </a:r>
          </a:p>
        </p:txBody>
      </p:sp>
      <p:sp>
        <p:nvSpPr>
          <p:cNvPr id="7" name="Rectangle 6">
            <a:extLst>
              <a:ext uri="{FF2B5EF4-FFF2-40B4-BE49-F238E27FC236}">
                <a16:creationId xmlns:a16="http://schemas.microsoft.com/office/drawing/2014/main" id="{D2553908-52F6-797A-83CD-80700F6C1713}"/>
              </a:ext>
            </a:extLst>
          </p:cNvPr>
          <p:cNvSpPr/>
          <p:nvPr/>
        </p:nvSpPr>
        <p:spPr>
          <a:xfrm>
            <a:off x="6297706" y="346934"/>
            <a:ext cx="399378" cy="112955"/>
          </a:xfrm>
          <a:prstGeom prst="rect">
            <a:avLst/>
          </a:prstGeom>
          <a:noFill/>
        </p:spPr>
        <p:txBody>
          <a:bodyPr wrap="none" lIns="0" tIns="0" rIns="0" bIns="0">
            <a:noAutofit/>
          </a:bodyPr>
          <a:lstStyle/>
          <a:p>
            <a:r>
              <a:rPr lang="en-US" sz="794">
                <a:latin typeface="Arial"/>
              </a:rPr>
              <a:t>-105.23</a:t>
            </a:r>
          </a:p>
        </p:txBody>
      </p:sp>
      <p:sp>
        <p:nvSpPr>
          <p:cNvPr id="8" name="Rectangle 7">
            <a:extLst>
              <a:ext uri="{FF2B5EF4-FFF2-40B4-BE49-F238E27FC236}">
                <a16:creationId xmlns:a16="http://schemas.microsoft.com/office/drawing/2014/main" id="{92CF32E7-425B-DF90-F5F1-3D31D7541549}"/>
              </a:ext>
            </a:extLst>
          </p:cNvPr>
          <p:cNvSpPr/>
          <p:nvPr/>
        </p:nvSpPr>
        <p:spPr>
          <a:xfrm>
            <a:off x="7437344" y="344917"/>
            <a:ext cx="397361" cy="114972"/>
          </a:xfrm>
          <a:prstGeom prst="rect">
            <a:avLst/>
          </a:prstGeom>
          <a:noFill/>
        </p:spPr>
        <p:txBody>
          <a:bodyPr wrap="none" lIns="0" tIns="0" rIns="0" bIns="0">
            <a:noAutofit/>
          </a:bodyPr>
          <a:lstStyle/>
          <a:p>
            <a:r>
              <a:rPr lang="en-US" sz="794">
                <a:latin typeface="Arial"/>
              </a:rPr>
              <a:t>-105.22</a:t>
            </a:r>
          </a:p>
        </p:txBody>
      </p:sp>
      <p:sp>
        <p:nvSpPr>
          <p:cNvPr id="9" name="Rectangle 8">
            <a:extLst>
              <a:ext uri="{FF2B5EF4-FFF2-40B4-BE49-F238E27FC236}">
                <a16:creationId xmlns:a16="http://schemas.microsoft.com/office/drawing/2014/main" id="{994619C3-CAD8-0131-811C-46CC41D34D67}"/>
              </a:ext>
            </a:extLst>
          </p:cNvPr>
          <p:cNvSpPr/>
          <p:nvPr/>
        </p:nvSpPr>
        <p:spPr>
          <a:xfrm>
            <a:off x="8576982" y="344917"/>
            <a:ext cx="397361" cy="114972"/>
          </a:xfrm>
          <a:prstGeom prst="rect">
            <a:avLst/>
          </a:prstGeom>
          <a:noFill/>
        </p:spPr>
        <p:txBody>
          <a:bodyPr wrap="none" lIns="0" tIns="0" rIns="0" bIns="0">
            <a:noAutofit/>
          </a:bodyPr>
          <a:lstStyle/>
          <a:p>
            <a:r>
              <a:rPr lang="en-US" sz="794">
                <a:latin typeface="Arial"/>
              </a:rPr>
              <a:t>-105.21</a:t>
            </a:r>
          </a:p>
        </p:txBody>
      </p:sp>
      <p:sp>
        <p:nvSpPr>
          <p:cNvPr id="10" name="Rectangle 9">
            <a:extLst>
              <a:ext uri="{FF2B5EF4-FFF2-40B4-BE49-F238E27FC236}">
                <a16:creationId xmlns:a16="http://schemas.microsoft.com/office/drawing/2014/main" id="{3757E9D3-2F44-4EB6-6773-4E12D9C1162A}"/>
              </a:ext>
            </a:extLst>
          </p:cNvPr>
          <p:cNvSpPr/>
          <p:nvPr/>
        </p:nvSpPr>
        <p:spPr>
          <a:xfrm>
            <a:off x="9716620" y="344917"/>
            <a:ext cx="330798" cy="114972"/>
          </a:xfrm>
          <a:prstGeom prst="rect">
            <a:avLst/>
          </a:prstGeom>
          <a:noFill/>
        </p:spPr>
        <p:txBody>
          <a:bodyPr wrap="none" lIns="0" tIns="0" rIns="0" bIns="0">
            <a:noAutofit/>
          </a:bodyPr>
          <a:lstStyle/>
          <a:p>
            <a:r>
              <a:rPr lang="en-US" sz="794">
                <a:latin typeface="Arial"/>
              </a:rPr>
              <a:t>-105.2</a:t>
            </a:r>
          </a:p>
        </p:txBody>
      </p:sp>
      <p:sp>
        <p:nvSpPr>
          <p:cNvPr id="12" name="Rectangle 11">
            <a:extLst>
              <a:ext uri="{FF2B5EF4-FFF2-40B4-BE49-F238E27FC236}">
                <a16:creationId xmlns:a16="http://schemas.microsoft.com/office/drawing/2014/main" id="{178ACB55-1F4D-EB83-D3A6-5F79743A6067}"/>
              </a:ext>
            </a:extLst>
          </p:cNvPr>
          <p:cNvSpPr/>
          <p:nvPr/>
        </p:nvSpPr>
        <p:spPr>
          <a:xfrm>
            <a:off x="9716620" y="5790976"/>
            <a:ext cx="330798" cy="129092"/>
          </a:xfrm>
          <a:prstGeom prst="rect">
            <a:avLst/>
          </a:prstGeom>
          <a:noFill/>
        </p:spPr>
        <p:txBody>
          <a:bodyPr wrap="none" lIns="0" tIns="0" rIns="0" bIns="0">
            <a:noAutofit/>
          </a:bodyPr>
          <a:lstStyle/>
          <a:p>
            <a:pPr algn="r"/>
            <a:r>
              <a:rPr lang="en-US" sz="794">
                <a:latin typeface="Arial"/>
              </a:rPr>
              <a:t>-105.2</a:t>
            </a:r>
          </a:p>
        </p:txBody>
      </p:sp>
      <p:sp>
        <p:nvSpPr>
          <p:cNvPr id="13" name="Rectangle 12">
            <a:extLst>
              <a:ext uri="{FF2B5EF4-FFF2-40B4-BE49-F238E27FC236}">
                <a16:creationId xmlns:a16="http://schemas.microsoft.com/office/drawing/2014/main" id="{90DD81FE-5A00-918F-FF12-33F894D5C8F8}"/>
              </a:ext>
            </a:extLst>
          </p:cNvPr>
          <p:cNvSpPr/>
          <p:nvPr/>
        </p:nvSpPr>
        <p:spPr>
          <a:xfrm>
            <a:off x="9756962" y="6234729"/>
            <a:ext cx="221876" cy="215825"/>
          </a:xfrm>
          <a:prstGeom prst="rect">
            <a:avLst/>
          </a:prstGeom>
          <a:noFill/>
        </p:spPr>
        <p:txBody>
          <a:bodyPr lIns="0" tIns="0" rIns="0" bIns="0">
            <a:noAutofit/>
          </a:bodyPr>
          <a:lstStyle/>
          <a:p>
            <a:pPr>
              <a:lnSpc>
                <a:spcPct val="85000"/>
              </a:lnSpc>
            </a:pPr>
            <a:r>
              <a:rPr lang="en-US" sz="794">
                <a:latin typeface="Arial"/>
              </a:rPr>
              <a:t>MN 7.8</a:t>
            </a:r>
            <a:r>
              <a:rPr lang="en-US" sz="794" baseline="30000">
                <a:latin typeface="Arial"/>
              </a:rPr>
              <a:t>Q</a:t>
            </a:r>
          </a:p>
        </p:txBody>
      </p:sp>
      <p:sp>
        <p:nvSpPr>
          <p:cNvPr id="14" name="Rectangle 13">
            <a:extLst>
              <a:ext uri="{FF2B5EF4-FFF2-40B4-BE49-F238E27FC236}">
                <a16:creationId xmlns:a16="http://schemas.microsoft.com/office/drawing/2014/main" id="{EA7DE232-54D8-3F51-1BF6-CEE9228EDC9A}"/>
              </a:ext>
            </a:extLst>
          </p:cNvPr>
          <p:cNvSpPr/>
          <p:nvPr/>
        </p:nvSpPr>
        <p:spPr>
          <a:xfrm>
            <a:off x="1989268" y="5952340"/>
            <a:ext cx="1075092" cy="570828"/>
          </a:xfrm>
          <a:prstGeom prst="rect">
            <a:avLst/>
          </a:prstGeom>
          <a:noFill/>
        </p:spPr>
        <p:txBody>
          <a:bodyPr lIns="0" tIns="0" rIns="0" bIns="0">
            <a:noAutofit/>
          </a:bodyPr>
          <a:lstStyle/>
          <a:p>
            <a:r>
              <a:rPr lang="en-US" sz="794">
                <a:latin typeface="Arial"/>
              </a:rPr>
              <a:t>Long Scraggy-F23-HR</a:t>
            </a:r>
          </a:p>
          <a:p>
            <a:r>
              <a:rPr lang="en-US" sz="794">
                <a:latin typeface="Arial"/>
              </a:rPr>
              <a:t>WGS84</a:t>
            </a:r>
          </a:p>
          <a:p>
            <a:r>
              <a:rPr lang="en-US" sz="794">
                <a:latin typeface="Arial"/>
              </a:rPr>
              <a:t>UTM Zone 13S</a:t>
            </a:r>
          </a:p>
          <a:p>
            <a:r>
              <a:rPr lang="en-US" sz="971">
                <a:solidFill>
                  <a:srgbClr val="C96036"/>
                </a:solidFill>
                <a:latin typeface="Arial"/>
              </a:rPr>
              <a:t>&lt;J&gt;C/ILTOPO</a:t>
            </a:r>
          </a:p>
        </p:txBody>
      </p:sp>
      <p:sp>
        <p:nvSpPr>
          <p:cNvPr id="15" name="Rectangle 14">
            <a:extLst>
              <a:ext uri="{FF2B5EF4-FFF2-40B4-BE49-F238E27FC236}">
                <a16:creationId xmlns:a16="http://schemas.microsoft.com/office/drawing/2014/main" id="{F092436D-EA2E-52F1-959B-F471D9FDCDCF}"/>
              </a:ext>
            </a:extLst>
          </p:cNvPr>
          <p:cNvSpPr/>
          <p:nvPr/>
        </p:nvSpPr>
        <p:spPr>
          <a:xfrm>
            <a:off x="5170170" y="6386008"/>
            <a:ext cx="1821404" cy="141194"/>
          </a:xfrm>
          <a:prstGeom prst="rect">
            <a:avLst/>
          </a:prstGeom>
          <a:noFill/>
        </p:spPr>
        <p:txBody>
          <a:bodyPr wrap="none" lIns="0" tIns="0" rIns="0" bIns="0">
            <a:noAutofit/>
          </a:bodyPr>
          <a:lstStyle/>
          <a:p>
            <a:pPr algn="ctr" defTabSz="893605">
              <a:tabLst>
                <a:tab pos="893605" algn="l"/>
              </a:tabLst>
            </a:pPr>
            <a:r>
              <a:rPr lang="en-US" sz="794">
                <a:latin typeface="Arial"/>
              </a:rPr>
              <a:t>Scale </a:t>
            </a:r>
            <a:r>
              <a:rPr lang="en-US" sz="882" b="1">
                <a:latin typeface="Times New Roman"/>
              </a:rPr>
              <a:t>1:24000	</a:t>
            </a:r>
            <a:r>
              <a:rPr lang="en-US" sz="794">
                <a:latin typeface="Arial"/>
              </a:rPr>
              <a:t>1 inch = 2000 feet</a:t>
            </a:r>
          </a:p>
        </p:txBody>
      </p:sp>
      <p:sp>
        <p:nvSpPr>
          <p:cNvPr id="17" name="Rectangle 16">
            <a:extLst>
              <a:ext uri="{FF2B5EF4-FFF2-40B4-BE49-F238E27FC236}">
                <a16:creationId xmlns:a16="http://schemas.microsoft.com/office/drawing/2014/main" id="{B7BE398A-82CD-7096-0E34-4AD3BD217861}"/>
              </a:ext>
            </a:extLst>
          </p:cNvPr>
          <p:cNvSpPr/>
          <p:nvPr/>
        </p:nvSpPr>
        <p:spPr>
          <a:xfrm>
            <a:off x="2876774" y="5797027"/>
            <a:ext cx="397361" cy="106904"/>
          </a:xfrm>
          <a:prstGeom prst="rect">
            <a:avLst/>
          </a:prstGeom>
          <a:noFill/>
        </p:spPr>
        <p:txBody>
          <a:bodyPr wrap="none" lIns="0" tIns="0" rIns="0" bIns="0">
            <a:noAutofit/>
          </a:bodyPr>
          <a:lstStyle/>
          <a:p>
            <a:r>
              <a:rPr lang="en-US" sz="794">
                <a:latin typeface="Arial"/>
              </a:rPr>
              <a:t>-105.26</a:t>
            </a:r>
          </a:p>
        </p:txBody>
      </p:sp>
      <p:graphicFrame>
        <p:nvGraphicFramePr>
          <p:cNvPr id="11" name="Table 10">
            <a:extLst>
              <a:ext uri="{FF2B5EF4-FFF2-40B4-BE49-F238E27FC236}">
                <a16:creationId xmlns:a16="http://schemas.microsoft.com/office/drawing/2014/main" id="{0F035E00-C1F2-6F7F-F256-06A04415FD9C}"/>
              </a:ext>
            </a:extLst>
          </p:cNvPr>
          <p:cNvGraphicFramePr>
            <a:graphicFrameLocks noGrp="1"/>
          </p:cNvGraphicFramePr>
          <p:nvPr/>
        </p:nvGraphicFramePr>
        <p:xfrm>
          <a:off x="2925762" y="4305412"/>
          <a:ext cx="6340475" cy="1097280"/>
        </p:xfrm>
        <a:graphic>
          <a:graphicData uri="http://schemas.openxmlformats.org/drawingml/2006/table">
            <a:tbl>
              <a:tblPr firstRow="1" firstCol="1" bandRow="1">
                <a:tableStyleId>{5C22544A-7EE6-4342-B048-85BDC9FD1C3A}</a:tableStyleId>
              </a:tblPr>
              <a:tblGrid>
                <a:gridCol w="484505">
                  <a:extLst>
                    <a:ext uri="{9D8B030D-6E8A-4147-A177-3AD203B41FA5}">
                      <a16:colId xmlns:a16="http://schemas.microsoft.com/office/drawing/2014/main" val="2368813867"/>
                    </a:ext>
                  </a:extLst>
                </a:gridCol>
                <a:gridCol w="1287145">
                  <a:extLst>
                    <a:ext uri="{9D8B030D-6E8A-4147-A177-3AD203B41FA5}">
                      <a16:colId xmlns:a16="http://schemas.microsoft.com/office/drawing/2014/main" val="1174319982"/>
                    </a:ext>
                  </a:extLst>
                </a:gridCol>
                <a:gridCol w="1428750">
                  <a:extLst>
                    <a:ext uri="{9D8B030D-6E8A-4147-A177-3AD203B41FA5}">
                      <a16:colId xmlns:a16="http://schemas.microsoft.com/office/drawing/2014/main" val="3920935162"/>
                    </a:ext>
                  </a:extLst>
                </a:gridCol>
                <a:gridCol w="1543050">
                  <a:extLst>
                    <a:ext uri="{9D8B030D-6E8A-4147-A177-3AD203B41FA5}">
                      <a16:colId xmlns:a16="http://schemas.microsoft.com/office/drawing/2014/main" val="3367781287"/>
                    </a:ext>
                  </a:extLst>
                </a:gridCol>
                <a:gridCol w="1597025">
                  <a:extLst>
                    <a:ext uri="{9D8B030D-6E8A-4147-A177-3AD203B41FA5}">
                      <a16:colId xmlns:a16="http://schemas.microsoft.com/office/drawing/2014/main" val="2733239108"/>
                    </a:ext>
                  </a:extLst>
                </a:gridCol>
              </a:tblGrid>
              <a:tr h="0">
                <a:tc>
                  <a:txBody>
                    <a:bodyPr/>
                    <a:lstStyle/>
                    <a:p>
                      <a:pPr marL="0" marR="0" algn="ctr">
                        <a:buNone/>
                      </a:pPr>
                      <a:r>
                        <a:rPr lang="en-US" sz="1200">
                          <a:effectLst/>
                        </a:rPr>
                        <a:t>Point</a:t>
                      </a:r>
                      <a:endParaRPr lang="en-US" sz="1200">
                        <a:solidFill>
                          <a:srgbClr val="000000"/>
                        </a:solidFill>
                        <a:effectLst/>
                        <a:latin typeface="Arial" panose="020B0604020202020204" pitchFamily="34" charset="0"/>
                        <a:ea typeface="Calibri" panose="020F0502020204030204" pitchFamily="34" charset="0"/>
                      </a:endParaRPr>
                    </a:p>
                  </a:txBody>
                  <a:tcPr marL="68580" marR="68580" marT="0" marB="0"/>
                </a:tc>
                <a:tc>
                  <a:txBody>
                    <a:bodyPr/>
                    <a:lstStyle/>
                    <a:p>
                      <a:pPr marL="0" marR="0">
                        <a:buNone/>
                      </a:pPr>
                      <a:r>
                        <a:rPr lang="en-US" sz="1200">
                          <a:effectLst/>
                        </a:rPr>
                        <a:t>From</a:t>
                      </a:r>
                      <a:endParaRPr lang="en-US" sz="1200">
                        <a:solidFill>
                          <a:srgbClr val="000000"/>
                        </a:solidFill>
                        <a:effectLst/>
                        <a:latin typeface="Arial" panose="020B0604020202020204" pitchFamily="34" charset="0"/>
                        <a:ea typeface="Calibri" panose="020F0502020204030204" pitchFamily="34" charset="0"/>
                      </a:endParaRPr>
                    </a:p>
                  </a:txBody>
                  <a:tcPr marL="68580" marR="68580" marT="0" marB="0"/>
                </a:tc>
                <a:tc>
                  <a:txBody>
                    <a:bodyPr/>
                    <a:lstStyle/>
                    <a:p>
                      <a:pPr marL="0" marR="0">
                        <a:buNone/>
                      </a:pPr>
                      <a:r>
                        <a:rPr lang="en-US" sz="1200">
                          <a:effectLst/>
                        </a:rPr>
                        <a:t>Plot</a:t>
                      </a:r>
                      <a:endParaRPr lang="en-US" sz="1200">
                        <a:solidFill>
                          <a:srgbClr val="000000"/>
                        </a:solidFill>
                        <a:effectLst/>
                        <a:latin typeface="Arial" panose="020B0604020202020204" pitchFamily="34" charset="0"/>
                        <a:ea typeface="Calibri" panose="020F0502020204030204" pitchFamily="34" charset="0"/>
                      </a:endParaRPr>
                    </a:p>
                  </a:txBody>
                  <a:tcPr marL="68580" marR="68580" marT="0" marB="0"/>
                </a:tc>
                <a:tc>
                  <a:txBody>
                    <a:bodyPr/>
                    <a:lstStyle/>
                    <a:p>
                      <a:pPr marL="0" marR="0">
                        <a:buNone/>
                      </a:pPr>
                      <a:r>
                        <a:rPr lang="en-US" sz="1200">
                          <a:effectLst/>
                        </a:rPr>
                        <a:t>Description</a:t>
                      </a:r>
                      <a:endParaRPr lang="en-US" sz="1200">
                        <a:solidFill>
                          <a:srgbClr val="000000"/>
                        </a:solidFill>
                        <a:effectLst/>
                        <a:latin typeface="Arial" panose="020B0604020202020204" pitchFamily="34" charset="0"/>
                        <a:ea typeface="Calibri" panose="020F0502020204030204" pitchFamily="34" charset="0"/>
                      </a:endParaRPr>
                    </a:p>
                  </a:txBody>
                  <a:tcPr marL="68580" marR="68580" marT="0" marB="0"/>
                </a:tc>
                <a:tc>
                  <a:txBody>
                    <a:bodyPr/>
                    <a:lstStyle/>
                    <a:p>
                      <a:pPr marL="0" marR="0">
                        <a:buNone/>
                      </a:pPr>
                      <a:r>
                        <a:rPr lang="en-US" sz="1200">
                          <a:effectLst/>
                        </a:rPr>
                        <a:t>Notes</a:t>
                      </a:r>
                      <a:endParaRPr lang="en-US" sz="1200">
                        <a:solidFill>
                          <a:srgbClr val="000000"/>
                        </a:solidFill>
                        <a:effectLst/>
                        <a:latin typeface="Arial" panose="020B0604020202020204" pitchFamily="34" charset="0"/>
                        <a:ea typeface="Calibri" panose="020F0502020204030204" pitchFamily="34" charset="0"/>
                      </a:endParaRPr>
                    </a:p>
                  </a:txBody>
                  <a:tcPr marL="68580" marR="68580" marT="0" marB="0"/>
                </a:tc>
                <a:extLst>
                  <a:ext uri="{0D108BD9-81ED-4DB2-BD59-A6C34878D82A}">
                    <a16:rowId xmlns:a16="http://schemas.microsoft.com/office/drawing/2014/main" val="3130675444"/>
                  </a:ext>
                </a:extLst>
              </a:tr>
              <a:tr h="433705">
                <a:tc>
                  <a:txBody>
                    <a:bodyPr/>
                    <a:lstStyle/>
                    <a:p>
                      <a:pPr marL="0" marR="0" algn="ctr">
                        <a:buNone/>
                      </a:pPr>
                      <a:r>
                        <a:rPr lang="en-US" sz="1200">
                          <a:effectLst/>
                        </a:rPr>
                        <a:t>00</a:t>
                      </a:r>
                      <a:endParaRPr lang="en-US" sz="1200">
                        <a:solidFill>
                          <a:srgbClr val="000000"/>
                        </a:solidFill>
                        <a:effectLst/>
                        <a:latin typeface="Arial" panose="020B0604020202020204" pitchFamily="34" charset="0"/>
                        <a:ea typeface="Calibri" panose="020F0502020204030204" pitchFamily="34" charset="0"/>
                      </a:endParaRPr>
                    </a:p>
                  </a:txBody>
                  <a:tcPr marL="68580" marR="68580" marT="0" marB="0"/>
                </a:tc>
                <a:tc>
                  <a:txBody>
                    <a:bodyPr/>
                    <a:lstStyle/>
                    <a:p>
                      <a:pPr marL="0" marR="0">
                        <a:buNone/>
                      </a:pPr>
                      <a:r>
                        <a:rPr lang="en-US" sz="1200">
                          <a:effectLst/>
                        </a:rPr>
                        <a:t>Summit of Long Scraggy Peak</a:t>
                      </a:r>
                      <a:endParaRPr lang="en-US" sz="1200">
                        <a:solidFill>
                          <a:srgbClr val="000000"/>
                        </a:solidFill>
                        <a:effectLst/>
                        <a:latin typeface="Arial" panose="020B0604020202020204" pitchFamily="34" charset="0"/>
                        <a:ea typeface="Calibri" panose="020F0502020204030204" pitchFamily="34" charset="0"/>
                      </a:endParaRPr>
                    </a:p>
                  </a:txBody>
                  <a:tcPr marL="68580" marR="68580" marT="0" marB="0"/>
                </a:tc>
                <a:tc>
                  <a:txBody>
                    <a:bodyPr/>
                    <a:lstStyle/>
                    <a:p>
                      <a:pPr marL="0" marR="0">
                        <a:buNone/>
                      </a:pPr>
                      <a:r>
                        <a:rPr lang="en-US" sz="1200" dirty="0">
                          <a:effectLst/>
                        </a:rPr>
                        <a:t>Bearing 263˚</a:t>
                      </a:r>
                    </a:p>
                    <a:p>
                      <a:pPr marL="0" marR="0">
                        <a:buNone/>
                      </a:pPr>
                      <a:r>
                        <a:rPr lang="en-US" sz="1200" dirty="0">
                          <a:effectLst/>
                        </a:rPr>
                        <a:t>3 miles </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tc>
                <a:tc>
                  <a:txBody>
                    <a:bodyPr/>
                    <a:lstStyle/>
                    <a:p>
                      <a:pPr marL="0" marR="0">
                        <a:buNone/>
                      </a:pPr>
                      <a:r>
                        <a:rPr lang="en-US" sz="1200">
                          <a:effectLst/>
                        </a:rPr>
                        <a:t>Parking lot is 0.1 mile NW of junction of Forest Rd 550 and County Rd 126</a:t>
                      </a:r>
                      <a:endParaRPr lang="en-US" sz="1200">
                        <a:solidFill>
                          <a:srgbClr val="000000"/>
                        </a:solidFill>
                        <a:effectLst/>
                        <a:latin typeface="Arial" panose="020B0604020202020204" pitchFamily="34" charset="0"/>
                        <a:ea typeface="Calibri" panose="020F0502020204030204" pitchFamily="34" charset="0"/>
                      </a:endParaRPr>
                    </a:p>
                  </a:txBody>
                  <a:tcPr marL="68580" marR="68580" marT="0" marB="0"/>
                </a:tc>
                <a:tc>
                  <a:txBody>
                    <a:bodyPr/>
                    <a:lstStyle/>
                    <a:p>
                      <a:pPr marL="0" marR="0">
                        <a:buNone/>
                      </a:pPr>
                      <a:r>
                        <a:rPr lang="en-US" sz="1200" dirty="0">
                          <a:effectLst/>
                        </a:rPr>
                        <a:t>Marked by sign at entrance to parking lot loop (shown by yellow circle).</a:t>
                      </a:r>
                      <a:endParaRPr lang="en-US" sz="1200" dirty="0">
                        <a:solidFill>
                          <a:srgbClr val="000000"/>
                        </a:solidFill>
                        <a:effectLst/>
                        <a:latin typeface="Arial" panose="020B0604020202020204" pitchFamily="34" charset="0"/>
                        <a:ea typeface="Calibri" panose="020F0502020204030204" pitchFamily="34" charset="0"/>
                      </a:endParaRPr>
                    </a:p>
                  </a:txBody>
                  <a:tcPr marL="68580" marR="68580" marT="0" marB="0"/>
                </a:tc>
                <a:extLst>
                  <a:ext uri="{0D108BD9-81ED-4DB2-BD59-A6C34878D82A}">
                    <a16:rowId xmlns:a16="http://schemas.microsoft.com/office/drawing/2014/main" val="2101658437"/>
                  </a:ext>
                </a:extLst>
              </a:tr>
            </a:tbl>
          </a:graphicData>
        </a:graphic>
      </p:graphicFrame>
    </p:spTree>
    <p:extLst>
      <p:ext uri="{BB962C8B-B14F-4D97-AF65-F5344CB8AC3E}">
        <p14:creationId xmlns:p14="http://schemas.microsoft.com/office/powerpoint/2010/main" val="8706517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D3E76B8-2780-83E2-312E-C255DFD197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1760" y="0"/>
            <a:ext cx="10117665" cy="7588249"/>
          </a:xfrm>
          <a:prstGeom prst="rect">
            <a:avLst/>
          </a:prstGeom>
        </p:spPr>
      </p:pic>
    </p:spTree>
    <p:extLst>
      <p:ext uri="{BB962C8B-B14F-4D97-AF65-F5344CB8AC3E}">
        <p14:creationId xmlns:p14="http://schemas.microsoft.com/office/powerpoint/2010/main" val="5180843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image shows a topographic map with grid lines and various coordinates, including numerical values and labels such as 'Deckers', 'Long Scraggy', and 'B00'.&#10;&#10;AI-generated content may be incorrect.">
            <a:extLst>
              <a:ext uri="{FF2B5EF4-FFF2-40B4-BE49-F238E27FC236}">
                <a16:creationId xmlns:a16="http://schemas.microsoft.com/office/drawing/2014/main" id="{C1EFA008-27F7-7A9C-7054-84D4DE620C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96" y="240320"/>
            <a:ext cx="12277973" cy="9208479"/>
          </a:xfrm>
          <a:prstGeom prst="rect">
            <a:avLst/>
          </a:prstGeom>
        </p:spPr>
      </p:pic>
    </p:spTree>
    <p:extLst>
      <p:ext uri="{BB962C8B-B14F-4D97-AF65-F5344CB8AC3E}">
        <p14:creationId xmlns:p14="http://schemas.microsoft.com/office/powerpoint/2010/main" val="17493667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019524" y="498213"/>
            <a:ext cx="8154969" cy="6018904"/>
          </a:xfrm>
          <a:prstGeom prst="rect">
            <a:avLst/>
          </a:prstGeom>
        </p:spPr>
      </p:pic>
      <p:sp>
        <p:nvSpPr>
          <p:cNvPr id="4" name="Rectangle 3"/>
          <p:cNvSpPr/>
          <p:nvPr/>
        </p:nvSpPr>
        <p:spPr>
          <a:xfrm>
            <a:off x="2876774" y="346934"/>
            <a:ext cx="399378" cy="129092"/>
          </a:xfrm>
          <a:prstGeom prst="rect">
            <a:avLst/>
          </a:prstGeom>
          <a:noFill/>
        </p:spPr>
        <p:txBody>
          <a:bodyPr wrap="none" lIns="0" tIns="0" rIns="0" bIns="0">
            <a:noAutofit/>
          </a:bodyPr>
          <a:lstStyle/>
          <a:p>
            <a:pPr algn="just"/>
            <a:r>
              <a:rPr lang="en-US" sz="794">
                <a:latin typeface="Arial"/>
              </a:rPr>
              <a:t>-105.26</a:t>
            </a:r>
          </a:p>
        </p:txBody>
      </p:sp>
      <p:sp>
        <p:nvSpPr>
          <p:cNvPr id="5" name="Rectangle 4"/>
          <p:cNvSpPr/>
          <p:nvPr/>
        </p:nvSpPr>
        <p:spPr>
          <a:xfrm>
            <a:off x="4016412" y="346934"/>
            <a:ext cx="399378" cy="129092"/>
          </a:xfrm>
          <a:prstGeom prst="rect">
            <a:avLst/>
          </a:prstGeom>
          <a:noFill/>
        </p:spPr>
        <p:txBody>
          <a:bodyPr wrap="none" lIns="0" tIns="0" rIns="0" bIns="0">
            <a:noAutofit/>
          </a:bodyPr>
          <a:lstStyle/>
          <a:p>
            <a:r>
              <a:rPr lang="en-US" sz="794">
                <a:latin typeface="Arial"/>
              </a:rPr>
              <a:t>-105.25</a:t>
            </a:r>
          </a:p>
        </p:txBody>
      </p:sp>
      <p:sp>
        <p:nvSpPr>
          <p:cNvPr id="6" name="Rectangle 5"/>
          <p:cNvSpPr/>
          <p:nvPr/>
        </p:nvSpPr>
        <p:spPr>
          <a:xfrm>
            <a:off x="5156050" y="344917"/>
            <a:ext cx="401395" cy="129092"/>
          </a:xfrm>
          <a:prstGeom prst="rect">
            <a:avLst/>
          </a:prstGeom>
          <a:noFill/>
        </p:spPr>
        <p:txBody>
          <a:bodyPr wrap="none" lIns="0" tIns="0" rIns="0" bIns="0">
            <a:noAutofit/>
          </a:bodyPr>
          <a:lstStyle/>
          <a:p>
            <a:r>
              <a:rPr lang="en-US" sz="794">
                <a:latin typeface="Arial"/>
              </a:rPr>
              <a:t>-105.24</a:t>
            </a:r>
          </a:p>
        </p:txBody>
      </p:sp>
      <p:sp>
        <p:nvSpPr>
          <p:cNvPr id="7" name="Rectangle 6"/>
          <p:cNvSpPr/>
          <p:nvPr/>
        </p:nvSpPr>
        <p:spPr>
          <a:xfrm>
            <a:off x="6297706" y="346934"/>
            <a:ext cx="399378" cy="129092"/>
          </a:xfrm>
          <a:prstGeom prst="rect">
            <a:avLst/>
          </a:prstGeom>
          <a:noFill/>
        </p:spPr>
        <p:txBody>
          <a:bodyPr wrap="none" lIns="0" tIns="0" rIns="0" bIns="0">
            <a:noAutofit/>
          </a:bodyPr>
          <a:lstStyle/>
          <a:p>
            <a:r>
              <a:rPr lang="en-US" sz="794">
                <a:latin typeface="Arial"/>
              </a:rPr>
              <a:t>-105.23</a:t>
            </a:r>
          </a:p>
        </p:txBody>
      </p:sp>
      <p:sp>
        <p:nvSpPr>
          <p:cNvPr id="8" name="Rectangle 7"/>
          <p:cNvSpPr/>
          <p:nvPr/>
        </p:nvSpPr>
        <p:spPr>
          <a:xfrm>
            <a:off x="7437344" y="344917"/>
            <a:ext cx="397361" cy="129092"/>
          </a:xfrm>
          <a:prstGeom prst="rect">
            <a:avLst/>
          </a:prstGeom>
          <a:noFill/>
        </p:spPr>
        <p:txBody>
          <a:bodyPr wrap="none" lIns="0" tIns="0" rIns="0" bIns="0">
            <a:noAutofit/>
          </a:bodyPr>
          <a:lstStyle/>
          <a:p>
            <a:r>
              <a:rPr lang="en-US" sz="794">
                <a:latin typeface="Arial"/>
              </a:rPr>
              <a:t>-105.22</a:t>
            </a:r>
          </a:p>
        </p:txBody>
      </p:sp>
      <p:sp>
        <p:nvSpPr>
          <p:cNvPr id="9" name="Rectangle 8"/>
          <p:cNvSpPr/>
          <p:nvPr/>
        </p:nvSpPr>
        <p:spPr>
          <a:xfrm>
            <a:off x="8576982" y="344917"/>
            <a:ext cx="397361" cy="129092"/>
          </a:xfrm>
          <a:prstGeom prst="rect">
            <a:avLst/>
          </a:prstGeom>
          <a:noFill/>
        </p:spPr>
        <p:txBody>
          <a:bodyPr wrap="none" lIns="0" tIns="0" rIns="0" bIns="0">
            <a:noAutofit/>
          </a:bodyPr>
          <a:lstStyle/>
          <a:p>
            <a:r>
              <a:rPr lang="en-US" sz="794">
                <a:latin typeface="Arial"/>
              </a:rPr>
              <a:t>-105.21</a:t>
            </a:r>
          </a:p>
        </p:txBody>
      </p:sp>
      <p:sp>
        <p:nvSpPr>
          <p:cNvPr id="10" name="Rectangle 9"/>
          <p:cNvSpPr/>
          <p:nvPr/>
        </p:nvSpPr>
        <p:spPr>
          <a:xfrm>
            <a:off x="9716620" y="344917"/>
            <a:ext cx="330798" cy="129092"/>
          </a:xfrm>
          <a:prstGeom prst="rect">
            <a:avLst/>
          </a:prstGeom>
          <a:noFill/>
        </p:spPr>
        <p:txBody>
          <a:bodyPr wrap="none" lIns="0" tIns="0" rIns="0" bIns="0">
            <a:noAutofit/>
          </a:bodyPr>
          <a:lstStyle/>
          <a:p>
            <a:r>
              <a:rPr lang="en-US" sz="794">
                <a:latin typeface="Arial"/>
              </a:rPr>
              <a:t>-105.2</a:t>
            </a:r>
          </a:p>
        </p:txBody>
      </p:sp>
      <p:sp>
        <p:nvSpPr>
          <p:cNvPr id="12" name="Rectangle 11"/>
          <p:cNvSpPr/>
          <p:nvPr/>
        </p:nvSpPr>
        <p:spPr>
          <a:xfrm>
            <a:off x="9716620" y="5790976"/>
            <a:ext cx="330798" cy="129092"/>
          </a:xfrm>
          <a:prstGeom prst="rect">
            <a:avLst/>
          </a:prstGeom>
          <a:noFill/>
        </p:spPr>
        <p:txBody>
          <a:bodyPr wrap="none" lIns="0" tIns="0" rIns="0" bIns="0">
            <a:noAutofit/>
          </a:bodyPr>
          <a:lstStyle/>
          <a:p>
            <a:pPr algn="r"/>
            <a:r>
              <a:rPr lang="en-US" sz="794">
                <a:latin typeface="Arial"/>
              </a:rPr>
              <a:t>-105.2</a:t>
            </a:r>
          </a:p>
        </p:txBody>
      </p:sp>
      <p:sp>
        <p:nvSpPr>
          <p:cNvPr id="13" name="Rectangle 12"/>
          <p:cNvSpPr/>
          <p:nvPr/>
        </p:nvSpPr>
        <p:spPr>
          <a:xfrm>
            <a:off x="9756962" y="6234729"/>
            <a:ext cx="221876" cy="215825"/>
          </a:xfrm>
          <a:prstGeom prst="rect">
            <a:avLst/>
          </a:prstGeom>
          <a:noFill/>
        </p:spPr>
        <p:txBody>
          <a:bodyPr lIns="0" tIns="0" rIns="0" bIns="0">
            <a:noAutofit/>
          </a:bodyPr>
          <a:lstStyle/>
          <a:p>
            <a:pPr>
              <a:lnSpc>
                <a:spcPct val="85000"/>
              </a:lnSpc>
            </a:pPr>
            <a:r>
              <a:rPr lang="en-US" sz="794">
                <a:latin typeface="Arial"/>
              </a:rPr>
              <a:t>MN 7.8</a:t>
            </a:r>
            <a:r>
              <a:rPr lang="en-US" sz="794" baseline="30000">
                <a:latin typeface="Arial"/>
              </a:rPr>
              <a:t>Q</a:t>
            </a:r>
          </a:p>
        </p:txBody>
      </p:sp>
      <p:sp>
        <p:nvSpPr>
          <p:cNvPr id="14" name="Rectangle 13"/>
          <p:cNvSpPr/>
          <p:nvPr/>
        </p:nvSpPr>
        <p:spPr>
          <a:xfrm>
            <a:off x="1989268" y="5952340"/>
            <a:ext cx="1075092" cy="570828"/>
          </a:xfrm>
          <a:prstGeom prst="rect">
            <a:avLst/>
          </a:prstGeom>
          <a:noFill/>
        </p:spPr>
        <p:txBody>
          <a:bodyPr lIns="0" tIns="0" rIns="0" bIns="0">
            <a:noAutofit/>
          </a:bodyPr>
          <a:lstStyle/>
          <a:p>
            <a:r>
              <a:rPr lang="en-US" sz="794">
                <a:latin typeface="Arial"/>
              </a:rPr>
              <a:t>Long Scraggy-F23-HR</a:t>
            </a:r>
          </a:p>
          <a:p>
            <a:r>
              <a:rPr lang="en-US" sz="794">
                <a:latin typeface="Arial"/>
              </a:rPr>
              <a:t>WGS84</a:t>
            </a:r>
          </a:p>
          <a:p>
            <a:r>
              <a:rPr lang="en-US" sz="794">
                <a:latin typeface="Arial"/>
              </a:rPr>
              <a:t>UTM Zone 13S</a:t>
            </a:r>
          </a:p>
          <a:p>
            <a:r>
              <a:rPr lang="en-US" sz="971">
                <a:solidFill>
                  <a:srgbClr val="C96036"/>
                </a:solidFill>
                <a:latin typeface="Arial"/>
              </a:rPr>
              <a:t>&lt;J&gt;C/ILTOPO</a:t>
            </a:r>
          </a:p>
        </p:txBody>
      </p:sp>
      <p:sp>
        <p:nvSpPr>
          <p:cNvPr id="15" name="Rectangle 14"/>
          <p:cNvSpPr/>
          <p:nvPr/>
        </p:nvSpPr>
        <p:spPr>
          <a:xfrm>
            <a:off x="5170170" y="6386008"/>
            <a:ext cx="1821404" cy="141194"/>
          </a:xfrm>
          <a:prstGeom prst="rect">
            <a:avLst/>
          </a:prstGeom>
          <a:noFill/>
        </p:spPr>
        <p:txBody>
          <a:bodyPr wrap="none" lIns="0" tIns="0" rIns="0" bIns="0">
            <a:noAutofit/>
          </a:bodyPr>
          <a:lstStyle/>
          <a:p>
            <a:pPr algn="ctr" defTabSz="893605">
              <a:tabLst>
                <a:tab pos="893605" algn="l"/>
              </a:tabLst>
            </a:pPr>
            <a:r>
              <a:rPr lang="en-US" sz="794">
                <a:latin typeface="Arial"/>
              </a:rPr>
              <a:t>Scale </a:t>
            </a:r>
            <a:r>
              <a:rPr lang="en-US" sz="882" b="1">
                <a:latin typeface="Times New Roman"/>
              </a:rPr>
              <a:t>1:24000	</a:t>
            </a:r>
            <a:r>
              <a:rPr lang="en-US" sz="794">
                <a:latin typeface="Arial"/>
              </a:rPr>
              <a:t>1 inch = 2000 feet</a:t>
            </a:r>
          </a:p>
        </p:txBody>
      </p:sp>
      <p:sp>
        <p:nvSpPr>
          <p:cNvPr id="17" name="Rectangle 16"/>
          <p:cNvSpPr/>
          <p:nvPr/>
        </p:nvSpPr>
        <p:spPr>
          <a:xfrm>
            <a:off x="2876774" y="5797027"/>
            <a:ext cx="397361" cy="106904"/>
          </a:xfrm>
          <a:prstGeom prst="rect">
            <a:avLst/>
          </a:prstGeom>
          <a:noFill/>
        </p:spPr>
        <p:txBody>
          <a:bodyPr wrap="none" lIns="0" tIns="0" rIns="0" bIns="0">
            <a:noAutofit/>
          </a:bodyPr>
          <a:lstStyle/>
          <a:p>
            <a:r>
              <a:rPr lang="en-US" sz="794">
                <a:latin typeface="Arial"/>
              </a:rPr>
              <a:t>-105.26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FFDC6EE-B3DF-837E-E548-0E528BDEB54C}"/>
              </a:ext>
            </a:extLst>
          </p:cNvPr>
          <p:cNvGraphicFramePr>
            <a:graphicFrameLocks noGrp="1"/>
          </p:cNvGraphicFramePr>
          <p:nvPr/>
        </p:nvGraphicFramePr>
        <p:xfrm>
          <a:off x="717550" y="1645444"/>
          <a:ext cx="10515600" cy="1920240"/>
        </p:xfrm>
        <a:graphic>
          <a:graphicData uri="http://schemas.openxmlformats.org/drawingml/2006/table">
            <a:tbl>
              <a:tblPr firstRow="1" firstCol="1" bandRow="1"/>
              <a:tblGrid>
                <a:gridCol w="2628900">
                  <a:extLst>
                    <a:ext uri="{9D8B030D-6E8A-4147-A177-3AD203B41FA5}">
                      <a16:colId xmlns:a16="http://schemas.microsoft.com/office/drawing/2014/main" val="3197209810"/>
                    </a:ext>
                  </a:extLst>
                </a:gridCol>
                <a:gridCol w="2628900">
                  <a:extLst>
                    <a:ext uri="{9D8B030D-6E8A-4147-A177-3AD203B41FA5}">
                      <a16:colId xmlns:a16="http://schemas.microsoft.com/office/drawing/2014/main" val="594195339"/>
                    </a:ext>
                  </a:extLst>
                </a:gridCol>
                <a:gridCol w="2628900">
                  <a:extLst>
                    <a:ext uri="{9D8B030D-6E8A-4147-A177-3AD203B41FA5}">
                      <a16:colId xmlns:a16="http://schemas.microsoft.com/office/drawing/2014/main" val="3643772159"/>
                    </a:ext>
                  </a:extLst>
                </a:gridCol>
                <a:gridCol w="2628900">
                  <a:extLst>
                    <a:ext uri="{9D8B030D-6E8A-4147-A177-3AD203B41FA5}">
                      <a16:colId xmlns:a16="http://schemas.microsoft.com/office/drawing/2014/main" val="2677795185"/>
                    </a:ext>
                  </a:extLst>
                </a:gridCol>
              </a:tblGrid>
              <a:tr h="215900">
                <a:tc>
                  <a:txBody>
                    <a:bodyPr/>
                    <a:lstStyle/>
                    <a:p>
                      <a:pPr marL="0" marR="0" algn="ctr">
                        <a:buNone/>
                      </a:pPr>
                      <a:r>
                        <a:rPr lang="en-US" sz="1800" b="1" dirty="0">
                          <a:solidFill>
                            <a:srgbClr val="000000"/>
                          </a:solidFill>
                          <a:effectLst/>
                          <a:latin typeface="Times New Roman" panose="02020603050405020304" pitchFamily="18" charset="0"/>
                          <a:ea typeface="Times New Roman" panose="02020603050405020304" pitchFamily="18" charset="0"/>
                        </a:rPr>
                        <a:t>Nav from Pt to Pt</a:t>
                      </a:r>
                      <a:endParaRPr lang="en-US" sz="1800" dirty="0">
                        <a:solidFill>
                          <a:srgbClr val="000000"/>
                        </a:solidFill>
                        <a:effectLst/>
                        <a:latin typeface="Times New Roman" panose="0202060305040502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buNone/>
                      </a:pPr>
                      <a:r>
                        <a:rPr lang="en-US" sz="1800" b="1">
                          <a:solidFill>
                            <a:srgbClr val="000000"/>
                          </a:solidFill>
                          <a:effectLst/>
                          <a:latin typeface="Times New Roman" panose="02020603050405020304" pitchFamily="18" charset="0"/>
                          <a:ea typeface="Times New Roman" panose="02020603050405020304" pitchFamily="18" charset="0"/>
                        </a:rPr>
                        <a:t>Distance in Miles</a:t>
                      </a:r>
                      <a:endParaRPr lang="en-US" sz="1800">
                        <a:solidFill>
                          <a:srgbClr val="000000"/>
                        </a:solidFill>
                        <a:effectLst/>
                        <a:latin typeface="Times New Roman" panose="0202060305040502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buNone/>
                      </a:pPr>
                      <a:r>
                        <a:rPr lang="en-US" sz="1800" b="1">
                          <a:solidFill>
                            <a:srgbClr val="000000"/>
                          </a:solidFill>
                          <a:effectLst/>
                          <a:latin typeface="Times New Roman" panose="02020603050405020304" pitchFamily="18" charset="0"/>
                          <a:ea typeface="Times New Roman" panose="02020603050405020304" pitchFamily="18" charset="0"/>
                        </a:rPr>
                        <a:t>TRUE Compass Bearing</a:t>
                      </a:r>
                      <a:endParaRPr lang="en-US" sz="1800">
                        <a:solidFill>
                          <a:srgbClr val="000000"/>
                        </a:solidFill>
                        <a:effectLst/>
                        <a:latin typeface="Times New Roman" panose="0202060305040502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buNone/>
                      </a:pPr>
                      <a:r>
                        <a:rPr lang="en-US" sz="1800" b="1">
                          <a:solidFill>
                            <a:srgbClr val="000000"/>
                          </a:solidFill>
                          <a:effectLst/>
                          <a:latin typeface="Times New Roman" panose="02020603050405020304" pitchFamily="18" charset="0"/>
                          <a:ea typeface="Times New Roman" panose="02020603050405020304" pitchFamily="18" charset="0"/>
                        </a:rPr>
                        <a:t>MAGNETIC Bearing</a:t>
                      </a:r>
                      <a:endParaRPr lang="en-US" sz="1800">
                        <a:solidFill>
                          <a:srgbClr val="000000"/>
                        </a:solidFill>
                        <a:effectLst/>
                        <a:latin typeface="Times New Roman" panose="0202060305040502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81579324"/>
                  </a:ext>
                </a:extLst>
              </a:tr>
              <a:tr h="190500">
                <a:tc>
                  <a:txBody>
                    <a:bodyPr/>
                    <a:lstStyle/>
                    <a:p>
                      <a:pPr marL="0" marR="0" algn="ctr">
                        <a:buNone/>
                      </a:pPr>
                      <a:r>
                        <a:rPr lang="en-US" sz="1800" dirty="0">
                          <a:solidFill>
                            <a:srgbClr val="000000"/>
                          </a:solidFill>
                          <a:effectLst/>
                          <a:latin typeface="Times New Roman" panose="02020603050405020304" pitchFamily="18" charset="0"/>
                          <a:ea typeface="Times New Roman" panose="02020603050405020304" pitchFamily="18" charset="0"/>
                        </a:rPr>
                        <a:t>0 to 14</a:t>
                      </a:r>
                      <a:endParaRPr lang="en-US" sz="1800" dirty="0">
                        <a:solidFill>
                          <a:srgbClr val="000000"/>
                        </a:solidFill>
                        <a:effectLst/>
                        <a:latin typeface="Times New Roman" panose="0202060305040502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800">
                          <a:solidFill>
                            <a:srgbClr val="000000"/>
                          </a:solidFill>
                          <a:effectLst/>
                          <a:latin typeface="Times New Roman" panose="02020603050405020304" pitchFamily="18" charset="0"/>
                          <a:ea typeface="Times New Roman" panose="02020603050405020304" pitchFamily="18" charset="0"/>
                        </a:rPr>
                        <a:t> </a:t>
                      </a:r>
                      <a:endParaRPr lang="en-US" sz="1800">
                        <a:solidFill>
                          <a:srgbClr val="000000"/>
                        </a:solidFill>
                        <a:effectLst/>
                        <a:latin typeface="Times New Roman" panose="0202060305040502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800">
                          <a:solidFill>
                            <a:srgbClr val="000000"/>
                          </a:solidFill>
                          <a:effectLst/>
                          <a:latin typeface="Times New Roman" panose="02020603050405020304" pitchFamily="18" charset="0"/>
                          <a:ea typeface="Times New Roman" panose="02020603050405020304" pitchFamily="18" charset="0"/>
                        </a:rPr>
                        <a:t> </a:t>
                      </a:r>
                      <a:endParaRPr lang="en-US" sz="1800">
                        <a:solidFill>
                          <a:srgbClr val="000000"/>
                        </a:solidFill>
                        <a:effectLst/>
                        <a:latin typeface="Times New Roman" panose="0202060305040502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800">
                          <a:solidFill>
                            <a:srgbClr val="000000"/>
                          </a:solidFill>
                          <a:effectLst/>
                          <a:latin typeface="Times New Roman" panose="02020603050405020304" pitchFamily="18" charset="0"/>
                          <a:ea typeface="Times New Roman" panose="02020603050405020304" pitchFamily="18" charset="0"/>
                        </a:rPr>
                        <a:t> </a:t>
                      </a:r>
                      <a:endParaRPr lang="en-US" sz="1800">
                        <a:solidFill>
                          <a:srgbClr val="000000"/>
                        </a:solidFill>
                        <a:effectLst/>
                        <a:latin typeface="Times New Roman" panose="0202060305040502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32792487"/>
                  </a:ext>
                </a:extLst>
              </a:tr>
              <a:tr h="190500">
                <a:tc>
                  <a:txBody>
                    <a:bodyPr/>
                    <a:lstStyle/>
                    <a:p>
                      <a:pPr marL="0" marR="0" algn="ctr">
                        <a:buNone/>
                      </a:pPr>
                      <a:r>
                        <a:rPr lang="en-US" sz="1800" dirty="0">
                          <a:solidFill>
                            <a:srgbClr val="000000"/>
                          </a:solidFill>
                          <a:effectLst/>
                          <a:latin typeface="Times New Roman" panose="02020603050405020304" pitchFamily="18" charset="0"/>
                          <a:ea typeface="Times New Roman" panose="02020603050405020304" pitchFamily="18" charset="0"/>
                        </a:rPr>
                        <a:t>14 to 13</a:t>
                      </a:r>
                      <a:endParaRPr lang="en-US" sz="1800" dirty="0">
                        <a:solidFill>
                          <a:srgbClr val="000000"/>
                        </a:solidFill>
                        <a:effectLst/>
                        <a:latin typeface="Times New Roman" panose="0202060305040502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800">
                          <a:solidFill>
                            <a:srgbClr val="000000"/>
                          </a:solidFill>
                          <a:effectLst/>
                          <a:latin typeface="Times New Roman" panose="02020603050405020304" pitchFamily="18" charset="0"/>
                          <a:ea typeface="Times New Roman" panose="02020603050405020304" pitchFamily="18" charset="0"/>
                        </a:rPr>
                        <a:t> </a:t>
                      </a:r>
                      <a:endParaRPr lang="en-US" sz="1800">
                        <a:solidFill>
                          <a:srgbClr val="000000"/>
                        </a:solidFill>
                        <a:effectLst/>
                        <a:latin typeface="Times New Roman" panose="0202060305040502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800">
                          <a:solidFill>
                            <a:srgbClr val="000000"/>
                          </a:solidFill>
                          <a:effectLst/>
                          <a:latin typeface="Times New Roman" panose="02020603050405020304" pitchFamily="18" charset="0"/>
                          <a:ea typeface="Times New Roman" panose="02020603050405020304" pitchFamily="18" charset="0"/>
                        </a:rPr>
                        <a:t> </a:t>
                      </a:r>
                      <a:endParaRPr lang="en-US" sz="1800">
                        <a:solidFill>
                          <a:srgbClr val="000000"/>
                        </a:solidFill>
                        <a:effectLst/>
                        <a:latin typeface="Times New Roman" panose="0202060305040502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800">
                          <a:solidFill>
                            <a:srgbClr val="000000"/>
                          </a:solidFill>
                          <a:effectLst/>
                          <a:latin typeface="Times New Roman" panose="02020603050405020304" pitchFamily="18" charset="0"/>
                          <a:ea typeface="Times New Roman" panose="02020603050405020304" pitchFamily="18" charset="0"/>
                        </a:rPr>
                        <a:t> </a:t>
                      </a:r>
                      <a:endParaRPr lang="en-US" sz="1800">
                        <a:solidFill>
                          <a:srgbClr val="000000"/>
                        </a:solidFill>
                        <a:effectLst/>
                        <a:latin typeface="Times New Roman" panose="0202060305040502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44137147"/>
                  </a:ext>
                </a:extLst>
              </a:tr>
              <a:tr h="190500">
                <a:tc>
                  <a:txBody>
                    <a:bodyPr/>
                    <a:lstStyle/>
                    <a:p>
                      <a:pPr marL="0" marR="0" algn="ctr">
                        <a:buNone/>
                      </a:pPr>
                      <a:r>
                        <a:rPr lang="en-US" sz="1800" dirty="0">
                          <a:solidFill>
                            <a:srgbClr val="000000"/>
                          </a:solidFill>
                          <a:effectLst/>
                          <a:latin typeface="Times New Roman" panose="02020603050405020304" pitchFamily="18" charset="0"/>
                          <a:ea typeface="Times New Roman" panose="02020603050405020304" pitchFamily="18" charset="0"/>
                        </a:rPr>
                        <a:t>13 to 11</a:t>
                      </a:r>
                      <a:endParaRPr lang="en-US" sz="1800" dirty="0">
                        <a:solidFill>
                          <a:srgbClr val="000000"/>
                        </a:solidFill>
                        <a:effectLst/>
                        <a:latin typeface="Times New Roman" panose="0202060305040502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800">
                          <a:solidFill>
                            <a:srgbClr val="000000"/>
                          </a:solidFill>
                          <a:effectLst/>
                          <a:latin typeface="Times New Roman" panose="02020603050405020304" pitchFamily="18" charset="0"/>
                          <a:ea typeface="Times New Roman" panose="02020603050405020304" pitchFamily="18" charset="0"/>
                        </a:rPr>
                        <a:t> </a:t>
                      </a:r>
                      <a:endParaRPr lang="en-US" sz="1800">
                        <a:solidFill>
                          <a:srgbClr val="000000"/>
                        </a:solidFill>
                        <a:effectLst/>
                        <a:latin typeface="Times New Roman" panose="0202060305040502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800">
                          <a:solidFill>
                            <a:srgbClr val="000000"/>
                          </a:solidFill>
                          <a:effectLst/>
                          <a:latin typeface="Times New Roman" panose="02020603050405020304" pitchFamily="18" charset="0"/>
                          <a:ea typeface="Times New Roman" panose="02020603050405020304" pitchFamily="18" charset="0"/>
                        </a:rPr>
                        <a:t> </a:t>
                      </a:r>
                      <a:endParaRPr lang="en-US" sz="1800">
                        <a:solidFill>
                          <a:srgbClr val="000000"/>
                        </a:solidFill>
                        <a:effectLst/>
                        <a:latin typeface="Times New Roman" panose="0202060305040502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800">
                          <a:solidFill>
                            <a:srgbClr val="000000"/>
                          </a:solidFill>
                          <a:effectLst/>
                          <a:latin typeface="Times New Roman" panose="02020603050405020304" pitchFamily="18" charset="0"/>
                          <a:ea typeface="Times New Roman" panose="02020603050405020304" pitchFamily="18" charset="0"/>
                        </a:rPr>
                        <a:t> </a:t>
                      </a:r>
                      <a:endParaRPr lang="en-US" sz="1800">
                        <a:solidFill>
                          <a:srgbClr val="000000"/>
                        </a:solidFill>
                        <a:effectLst/>
                        <a:latin typeface="Times New Roman" panose="0202060305040502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51926570"/>
                  </a:ext>
                </a:extLst>
              </a:tr>
              <a:tr h="190500">
                <a:tc>
                  <a:txBody>
                    <a:bodyPr/>
                    <a:lstStyle/>
                    <a:p>
                      <a:pPr marL="0" marR="0" algn="ctr">
                        <a:buNone/>
                      </a:pPr>
                      <a:r>
                        <a:rPr lang="en-US" sz="1800" dirty="0">
                          <a:solidFill>
                            <a:srgbClr val="000000"/>
                          </a:solidFill>
                          <a:effectLst/>
                          <a:latin typeface="Times New Roman" panose="02020603050405020304" pitchFamily="18" charset="0"/>
                          <a:ea typeface="Times New Roman" panose="02020603050405020304" pitchFamily="18" charset="0"/>
                        </a:rPr>
                        <a:t>11 to 10</a:t>
                      </a:r>
                      <a:endParaRPr lang="en-US" sz="1800" dirty="0">
                        <a:solidFill>
                          <a:srgbClr val="000000"/>
                        </a:solidFill>
                        <a:effectLst/>
                        <a:latin typeface="Times New Roman" panose="0202060305040502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800">
                          <a:solidFill>
                            <a:srgbClr val="000000"/>
                          </a:solidFill>
                          <a:effectLst/>
                          <a:latin typeface="Times New Roman" panose="02020603050405020304" pitchFamily="18" charset="0"/>
                          <a:ea typeface="Times New Roman" panose="02020603050405020304" pitchFamily="18" charset="0"/>
                        </a:rPr>
                        <a:t> </a:t>
                      </a:r>
                      <a:endParaRPr lang="en-US" sz="1800">
                        <a:solidFill>
                          <a:srgbClr val="000000"/>
                        </a:solidFill>
                        <a:effectLst/>
                        <a:latin typeface="Times New Roman" panose="0202060305040502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800">
                          <a:solidFill>
                            <a:srgbClr val="000000"/>
                          </a:solidFill>
                          <a:effectLst/>
                          <a:latin typeface="Times New Roman" panose="02020603050405020304" pitchFamily="18" charset="0"/>
                          <a:ea typeface="Times New Roman" panose="02020603050405020304" pitchFamily="18" charset="0"/>
                        </a:rPr>
                        <a:t> </a:t>
                      </a:r>
                      <a:endParaRPr lang="en-US" sz="1800">
                        <a:solidFill>
                          <a:srgbClr val="000000"/>
                        </a:solidFill>
                        <a:effectLst/>
                        <a:latin typeface="Times New Roman" panose="0202060305040502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800">
                          <a:solidFill>
                            <a:srgbClr val="000000"/>
                          </a:solidFill>
                          <a:effectLst/>
                          <a:latin typeface="Times New Roman" panose="02020603050405020304" pitchFamily="18" charset="0"/>
                          <a:ea typeface="Times New Roman" panose="02020603050405020304" pitchFamily="18" charset="0"/>
                        </a:rPr>
                        <a:t> </a:t>
                      </a:r>
                      <a:endParaRPr lang="en-US" sz="1800">
                        <a:solidFill>
                          <a:srgbClr val="000000"/>
                        </a:solidFill>
                        <a:effectLst/>
                        <a:latin typeface="Times New Roman" panose="0202060305040502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70551376"/>
                  </a:ext>
                </a:extLst>
              </a:tr>
              <a:tr h="190500">
                <a:tc>
                  <a:txBody>
                    <a:bodyPr/>
                    <a:lstStyle/>
                    <a:p>
                      <a:pPr marL="0" marR="0" algn="ctr">
                        <a:buNone/>
                      </a:pPr>
                      <a:r>
                        <a:rPr lang="en-US" sz="1800">
                          <a:solidFill>
                            <a:srgbClr val="000000"/>
                          </a:solidFill>
                          <a:effectLst/>
                          <a:latin typeface="Times New Roman" panose="02020603050405020304" pitchFamily="18" charset="0"/>
                          <a:ea typeface="Times New Roman" panose="02020603050405020304" pitchFamily="18" charset="0"/>
                        </a:rPr>
                        <a:t>10 to 2</a:t>
                      </a:r>
                      <a:endParaRPr lang="en-US" sz="1800">
                        <a:solidFill>
                          <a:srgbClr val="000000"/>
                        </a:solidFill>
                        <a:effectLst/>
                        <a:latin typeface="Times New Roman" panose="0202060305040502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800">
                          <a:solidFill>
                            <a:srgbClr val="000000"/>
                          </a:solidFill>
                          <a:effectLst/>
                          <a:latin typeface="Times New Roman" panose="02020603050405020304" pitchFamily="18" charset="0"/>
                          <a:ea typeface="Times New Roman" panose="02020603050405020304" pitchFamily="18" charset="0"/>
                        </a:rPr>
                        <a:t> </a:t>
                      </a:r>
                      <a:endParaRPr lang="en-US" sz="1800">
                        <a:solidFill>
                          <a:srgbClr val="000000"/>
                        </a:solidFill>
                        <a:effectLst/>
                        <a:latin typeface="Times New Roman" panose="0202060305040502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800">
                          <a:solidFill>
                            <a:srgbClr val="000000"/>
                          </a:solidFill>
                          <a:effectLst/>
                          <a:latin typeface="Times New Roman" panose="02020603050405020304" pitchFamily="18" charset="0"/>
                          <a:ea typeface="Times New Roman" panose="02020603050405020304" pitchFamily="18" charset="0"/>
                        </a:rPr>
                        <a:t> </a:t>
                      </a:r>
                      <a:endParaRPr lang="en-US" sz="1800">
                        <a:solidFill>
                          <a:srgbClr val="000000"/>
                        </a:solidFill>
                        <a:effectLst/>
                        <a:latin typeface="Times New Roman" panose="0202060305040502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800" dirty="0">
                          <a:solidFill>
                            <a:srgbClr val="000000"/>
                          </a:solidFill>
                          <a:effectLst/>
                          <a:latin typeface="Times New Roman" panose="02020603050405020304" pitchFamily="18" charset="0"/>
                          <a:ea typeface="Times New Roman" panose="02020603050405020304" pitchFamily="18" charset="0"/>
                        </a:rPr>
                        <a:t> </a:t>
                      </a:r>
                      <a:endParaRPr lang="en-US" sz="1800" dirty="0">
                        <a:solidFill>
                          <a:srgbClr val="000000"/>
                        </a:solidFill>
                        <a:effectLst/>
                        <a:latin typeface="Times New Roman" panose="0202060305040502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96482313"/>
                  </a:ext>
                </a:extLst>
              </a:tr>
              <a:tr h="190500">
                <a:tc>
                  <a:txBody>
                    <a:bodyPr/>
                    <a:lstStyle/>
                    <a:p>
                      <a:pPr marL="0" marR="0" algn="ctr">
                        <a:buNone/>
                      </a:pPr>
                      <a:r>
                        <a:rPr lang="en-US" sz="1800" dirty="0">
                          <a:solidFill>
                            <a:srgbClr val="000000"/>
                          </a:solidFill>
                          <a:effectLst/>
                          <a:latin typeface="Times New Roman" panose="02020603050405020304" pitchFamily="18" charset="0"/>
                          <a:ea typeface="Times New Roman" panose="02020603050405020304" pitchFamily="18" charset="0"/>
                        </a:rPr>
                        <a:t>2 to 0</a:t>
                      </a:r>
                      <a:endParaRPr lang="en-US" sz="1800" dirty="0">
                        <a:solidFill>
                          <a:srgbClr val="000000"/>
                        </a:solidFill>
                        <a:effectLst/>
                        <a:latin typeface="Times New Roman" panose="0202060305040502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800" dirty="0">
                          <a:solidFill>
                            <a:srgbClr val="000000"/>
                          </a:solidFill>
                          <a:effectLst/>
                          <a:latin typeface="Times New Roman" panose="02020603050405020304" pitchFamily="18" charset="0"/>
                          <a:ea typeface="Times New Roman" panose="02020603050405020304" pitchFamily="18" charset="0"/>
                        </a:rPr>
                        <a:t> </a:t>
                      </a:r>
                      <a:endParaRPr lang="en-US" sz="1800" dirty="0">
                        <a:solidFill>
                          <a:srgbClr val="000000"/>
                        </a:solidFill>
                        <a:effectLst/>
                        <a:latin typeface="Times New Roman" panose="0202060305040502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800" dirty="0">
                          <a:solidFill>
                            <a:srgbClr val="000000"/>
                          </a:solidFill>
                          <a:effectLst/>
                          <a:latin typeface="Times New Roman" panose="02020603050405020304" pitchFamily="18" charset="0"/>
                          <a:ea typeface="Times New Roman" panose="02020603050405020304" pitchFamily="18" charset="0"/>
                        </a:rPr>
                        <a:t> </a:t>
                      </a:r>
                      <a:endParaRPr lang="en-US" sz="1800" dirty="0">
                        <a:solidFill>
                          <a:srgbClr val="000000"/>
                        </a:solidFill>
                        <a:effectLst/>
                        <a:latin typeface="Times New Roman" panose="0202060305040502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800" dirty="0">
                          <a:solidFill>
                            <a:srgbClr val="000000"/>
                          </a:solidFill>
                          <a:effectLst/>
                          <a:latin typeface="Times New Roman" panose="02020603050405020304" pitchFamily="18" charset="0"/>
                          <a:ea typeface="Times New Roman" panose="02020603050405020304" pitchFamily="18" charset="0"/>
                        </a:rPr>
                        <a:t> </a:t>
                      </a:r>
                      <a:endParaRPr lang="en-US" sz="1800" dirty="0">
                        <a:solidFill>
                          <a:srgbClr val="000000"/>
                        </a:solidFill>
                        <a:effectLst/>
                        <a:latin typeface="Times New Roman" panose="0202060305040502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6349995"/>
                  </a:ext>
                </a:extLst>
              </a:tr>
            </a:tbl>
          </a:graphicData>
        </a:graphic>
      </p:graphicFrame>
      <p:sp>
        <p:nvSpPr>
          <p:cNvPr id="3" name="Rectangle 1">
            <a:extLst>
              <a:ext uri="{FF2B5EF4-FFF2-40B4-BE49-F238E27FC236}">
                <a16:creationId xmlns:a16="http://schemas.microsoft.com/office/drawing/2014/main" id="{885F5251-A971-F4DC-13FA-D65A9EF52A1E}"/>
              </a:ext>
            </a:extLst>
          </p:cNvPr>
          <p:cNvSpPr>
            <a:spLocks noChangeArrowheads="1"/>
          </p:cNvSpPr>
          <p:nvPr/>
        </p:nvSpPr>
        <p:spPr bwMode="auto">
          <a:xfrm>
            <a:off x="641350" y="865873"/>
            <a:ext cx="105918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Plan route</a:t>
            </a:r>
            <a:r>
              <a:rPr kumimoji="0" lang="en-US" altLang="en-US" b="0"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by estimating the bearing and distance from point to point in the table provided. (You will decide on the field day whether to follow bearings, terrain, or trail from point to point.)</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566297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image shows a topographic map with a compass and a digital device, likely a GPS or smartphone, indicating navigation or outdoor activity.&#10;&#10;AI-generated content may be incorrect.">
            <a:extLst>
              <a:ext uri="{FF2B5EF4-FFF2-40B4-BE49-F238E27FC236}">
                <a16:creationId xmlns:a16="http://schemas.microsoft.com/office/drawing/2014/main" id="{0547CB0B-9251-D064-F163-A89AAC1269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1013394" y="-810358"/>
            <a:ext cx="10165211" cy="7623908"/>
          </a:xfrm>
          <a:prstGeom prst="rect">
            <a:avLst/>
          </a:prstGeom>
        </p:spPr>
      </p:pic>
    </p:spTree>
    <p:extLst>
      <p:ext uri="{BB962C8B-B14F-4D97-AF65-F5344CB8AC3E}">
        <p14:creationId xmlns:p14="http://schemas.microsoft.com/office/powerpoint/2010/main" val="17147156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0E59C-8ACF-5B47-26D4-D4B980ADAD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E1A8A9-C8B2-BF2F-4419-405761DF145A}"/>
              </a:ext>
            </a:extLst>
          </p:cNvPr>
          <p:cNvSpPr>
            <a:spLocks noGrp="1"/>
          </p:cNvSpPr>
          <p:nvPr>
            <p:ph type="ctrTitle"/>
          </p:nvPr>
        </p:nvSpPr>
        <p:spPr>
          <a:xfrm>
            <a:off x="1524000" y="1122363"/>
            <a:ext cx="9144000" cy="1044367"/>
          </a:xfrm>
        </p:spPr>
        <p:txBody>
          <a:bodyPr/>
          <a:lstStyle/>
          <a:p>
            <a:r>
              <a:rPr lang="en-US" dirty="0"/>
              <a:t>Meeting #3</a:t>
            </a:r>
          </a:p>
        </p:txBody>
      </p:sp>
      <p:sp>
        <p:nvSpPr>
          <p:cNvPr id="3" name="Subtitle 2">
            <a:extLst>
              <a:ext uri="{FF2B5EF4-FFF2-40B4-BE49-F238E27FC236}">
                <a16:creationId xmlns:a16="http://schemas.microsoft.com/office/drawing/2014/main" id="{CAA78BEE-129D-B13E-2977-87DB4EF38847}"/>
              </a:ext>
            </a:extLst>
          </p:cNvPr>
          <p:cNvSpPr>
            <a:spLocks noGrp="1"/>
          </p:cNvSpPr>
          <p:nvPr>
            <p:ph type="subTitle" idx="1"/>
          </p:nvPr>
        </p:nvSpPr>
        <p:spPr>
          <a:xfrm>
            <a:off x="1524000" y="2425148"/>
            <a:ext cx="9144000" cy="2832652"/>
          </a:xfrm>
        </p:spPr>
        <p:txBody>
          <a:bodyPr>
            <a:normAutofit fontScale="92500" lnSpcReduction="10000"/>
          </a:bodyPr>
          <a:lstStyle/>
          <a:p>
            <a:pPr marL="342900" indent="-342900" algn="l">
              <a:buFont typeface="Arial" panose="020B0604020202020204" pitchFamily="34" charset="0"/>
              <a:buChar char="•"/>
            </a:pPr>
            <a:r>
              <a:rPr lang="en-US" dirty="0"/>
              <a:t>Graduation Hike assignment</a:t>
            </a:r>
          </a:p>
          <a:p>
            <a:pPr marL="342900" indent="-342900" algn="l">
              <a:buFont typeface="Arial" panose="020B0604020202020204" pitchFamily="34" charset="0"/>
              <a:buChar char="•"/>
            </a:pPr>
            <a:r>
              <a:rPr lang="en-US" dirty="0"/>
              <a:t>Graduation Hike rules</a:t>
            </a:r>
          </a:p>
          <a:p>
            <a:pPr marL="342900" indent="-342900" algn="l">
              <a:buFont typeface="Arial" panose="020B0604020202020204" pitchFamily="34" charset="0"/>
              <a:buChar char="•"/>
            </a:pPr>
            <a:r>
              <a:rPr lang="en-US" dirty="0"/>
              <a:t>Graduation Hike considerations</a:t>
            </a:r>
          </a:p>
          <a:p>
            <a:pPr marL="342900" indent="-342900" algn="l">
              <a:buFont typeface="Arial" panose="020B0604020202020204" pitchFamily="34" charset="0"/>
              <a:buChar char="•"/>
            </a:pPr>
            <a:r>
              <a:rPr lang="en-US" dirty="0"/>
              <a:t>Time estimation</a:t>
            </a:r>
          </a:p>
          <a:p>
            <a:pPr marL="342900" indent="-342900" algn="l">
              <a:buFont typeface="Arial" panose="020B0604020202020204" pitchFamily="34" charset="0"/>
              <a:buChar char="•"/>
            </a:pPr>
            <a:r>
              <a:rPr lang="en-US" dirty="0"/>
              <a:t>Route planning example</a:t>
            </a:r>
          </a:p>
          <a:p>
            <a:pPr marL="342900" indent="-342900" algn="l">
              <a:buFont typeface="Arial" panose="020B0604020202020204" pitchFamily="34" charset="0"/>
              <a:buChar char="•"/>
            </a:pPr>
            <a:endParaRPr lang="en-US" dirty="0"/>
          </a:p>
          <a:p>
            <a:pPr marL="342900" indent="-342900" algn="l">
              <a:buFont typeface="Arial" panose="020B0604020202020204" pitchFamily="34" charset="0"/>
              <a:buChar char="•"/>
            </a:pPr>
            <a:r>
              <a:rPr lang="en-US" dirty="0"/>
              <a:t>** </a:t>
            </a:r>
            <a:r>
              <a:rPr lang="en-US" dirty="0" err="1"/>
              <a:t>Caltopo</a:t>
            </a:r>
            <a:r>
              <a:rPr lang="en-US" dirty="0"/>
              <a:t> Demonstration **</a:t>
            </a:r>
          </a:p>
        </p:txBody>
      </p:sp>
    </p:spTree>
    <p:extLst>
      <p:ext uri="{BB962C8B-B14F-4D97-AF65-F5344CB8AC3E}">
        <p14:creationId xmlns:p14="http://schemas.microsoft.com/office/powerpoint/2010/main" val="16960817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51E3C-B146-941A-40AF-D1B0F73EE636}"/>
              </a:ext>
            </a:extLst>
          </p:cNvPr>
          <p:cNvSpPr>
            <a:spLocks noGrp="1"/>
          </p:cNvSpPr>
          <p:nvPr>
            <p:ph type="title"/>
          </p:nvPr>
        </p:nvSpPr>
        <p:spPr/>
        <p:txBody>
          <a:bodyPr/>
          <a:lstStyle/>
          <a:p>
            <a:r>
              <a:rPr lang="en-US" dirty="0"/>
              <a:t>Graduation Hike Assignment</a:t>
            </a:r>
          </a:p>
        </p:txBody>
      </p:sp>
      <p:sp>
        <p:nvSpPr>
          <p:cNvPr id="3" name="Content Placeholder 2">
            <a:extLst>
              <a:ext uri="{FF2B5EF4-FFF2-40B4-BE49-F238E27FC236}">
                <a16:creationId xmlns:a16="http://schemas.microsoft.com/office/drawing/2014/main" id="{479198D0-521B-0CAC-F37E-928AE5388C5B}"/>
              </a:ext>
            </a:extLst>
          </p:cNvPr>
          <p:cNvSpPr>
            <a:spLocks noGrp="1"/>
          </p:cNvSpPr>
          <p:nvPr>
            <p:ph idx="1"/>
          </p:nvPr>
        </p:nvSpPr>
        <p:spPr/>
        <p:txBody>
          <a:bodyPr/>
          <a:lstStyle/>
          <a:p>
            <a:r>
              <a:rPr lang="en-US" dirty="0"/>
              <a:t>On the map, there are at least 20 closed contours above 6,000’.</a:t>
            </a:r>
          </a:p>
          <a:p>
            <a:r>
              <a:rPr lang="en-US" dirty="0"/>
              <a:t>Your assignment will be to go to 3 of those closed contours.</a:t>
            </a:r>
          </a:p>
          <a:p>
            <a:r>
              <a:rPr lang="en-US" dirty="0"/>
              <a:t>Each of the 3 destinations must be at least 0.4 miles apart (as the crow flies).</a:t>
            </a:r>
          </a:p>
          <a:p>
            <a:r>
              <a:rPr lang="en-US" dirty="0"/>
              <a:t>Goal is to have a third or more of the planned route off trail.</a:t>
            </a:r>
          </a:p>
          <a:p>
            <a:r>
              <a:rPr lang="en-US" dirty="0"/>
              <a:t>Determine areas you CANNOT go</a:t>
            </a:r>
          </a:p>
          <a:p>
            <a:r>
              <a:rPr lang="en-US" dirty="0"/>
              <a:t>Hike must be at least 5 miles.</a:t>
            </a:r>
          </a:p>
          <a:p>
            <a:r>
              <a:rPr lang="en-US" dirty="0">
                <a:highlight>
                  <a:srgbClr val="FFFF00"/>
                </a:highlight>
              </a:rPr>
              <a:t>Submit a completed WTS Grad Hike Trip Plan at our Tuesday, May 19 meeting.  Include a map with the intended route.</a:t>
            </a:r>
          </a:p>
        </p:txBody>
      </p:sp>
    </p:spTree>
    <p:extLst>
      <p:ext uri="{BB962C8B-B14F-4D97-AF65-F5344CB8AC3E}">
        <p14:creationId xmlns:p14="http://schemas.microsoft.com/office/powerpoint/2010/main" val="42532922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5A1C4-000B-EE00-22AB-C6ADC9B2DB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A29049-91D3-433C-6742-E4C05B8BD198}"/>
              </a:ext>
            </a:extLst>
          </p:cNvPr>
          <p:cNvSpPr>
            <a:spLocks noGrp="1"/>
          </p:cNvSpPr>
          <p:nvPr>
            <p:ph type="title"/>
          </p:nvPr>
        </p:nvSpPr>
        <p:spPr/>
        <p:txBody>
          <a:bodyPr/>
          <a:lstStyle/>
          <a:p>
            <a:r>
              <a:rPr lang="en-US" dirty="0"/>
              <a:t>Graduation Hike Rules</a:t>
            </a:r>
          </a:p>
        </p:txBody>
      </p:sp>
      <p:sp>
        <p:nvSpPr>
          <p:cNvPr id="3" name="Content Placeholder 2">
            <a:extLst>
              <a:ext uri="{FF2B5EF4-FFF2-40B4-BE49-F238E27FC236}">
                <a16:creationId xmlns:a16="http://schemas.microsoft.com/office/drawing/2014/main" id="{BA344EC7-1525-D36F-E709-12CC7456C203}"/>
              </a:ext>
            </a:extLst>
          </p:cNvPr>
          <p:cNvSpPr>
            <a:spLocks noGrp="1"/>
          </p:cNvSpPr>
          <p:nvPr>
            <p:ph idx="1"/>
          </p:nvPr>
        </p:nvSpPr>
        <p:spPr/>
        <p:txBody>
          <a:bodyPr/>
          <a:lstStyle/>
          <a:p>
            <a:r>
              <a:rPr lang="en-US" dirty="0"/>
              <a:t>You may NOT scout the location or planned driving route prior to the trip. </a:t>
            </a:r>
          </a:p>
          <a:p>
            <a:r>
              <a:rPr lang="en-US" dirty="0"/>
              <a:t>You may NOT contact the park or forest service</a:t>
            </a:r>
          </a:p>
          <a:p>
            <a:r>
              <a:rPr lang="en-US" dirty="0"/>
              <a:t>You should NOT use a GPS device on the Grad Hike field day</a:t>
            </a:r>
          </a:p>
          <a:p>
            <a:r>
              <a:rPr lang="en-US" dirty="0"/>
              <a:t>Everyone must have a role in the group’s trip planning (e.g. assign a trip-plan section to each student).</a:t>
            </a:r>
          </a:p>
          <a:p>
            <a:r>
              <a:rPr lang="en-US" dirty="0"/>
              <a:t>Everyone must take a turn at being the Front/Hike Leader</a:t>
            </a:r>
          </a:p>
          <a:p>
            <a:endParaRPr lang="en-US" dirty="0"/>
          </a:p>
        </p:txBody>
      </p:sp>
    </p:spTree>
    <p:extLst>
      <p:ext uri="{BB962C8B-B14F-4D97-AF65-F5344CB8AC3E}">
        <p14:creationId xmlns:p14="http://schemas.microsoft.com/office/powerpoint/2010/main" val="27200975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A2514-3418-D1F4-8DD8-5E2500C6F130}"/>
              </a:ext>
            </a:extLst>
          </p:cNvPr>
          <p:cNvSpPr>
            <a:spLocks noGrp="1"/>
          </p:cNvSpPr>
          <p:nvPr>
            <p:ph type="ctrTitle"/>
          </p:nvPr>
        </p:nvSpPr>
        <p:spPr>
          <a:xfrm>
            <a:off x="1524000" y="1122363"/>
            <a:ext cx="9144000" cy="1044367"/>
          </a:xfrm>
        </p:spPr>
        <p:txBody>
          <a:bodyPr/>
          <a:lstStyle/>
          <a:p>
            <a:r>
              <a:rPr lang="en-US" dirty="0"/>
              <a:t>Meeting #1</a:t>
            </a:r>
          </a:p>
        </p:txBody>
      </p:sp>
      <p:sp>
        <p:nvSpPr>
          <p:cNvPr id="3" name="Subtitle 2">
            <a:extLst>
              <a:ext uri="{FF2B5EF4-FFF2-40B4-BE49-F238E27FC236}">
                <a16:creationId xmlns:a16="http://schemas.microsoft.com/office/drawing/2014/main" id="{1F561279-6FB1-C9E2-844F-B1004BBC5159}"/>
              </a:ext>
            </a:extLst>
          </p:cNvPr>
          <p:cNvSpPr>
            <a:spLocks noGrp="1"/>
          </p:cNvSpPr>
          <p:nvPr>
            <p:ph type="subTitle" idx="1"/>
          </p:nvPr>
        </p:nvSpPr>
        <p:spPr>
          <a:xfrm>
            <a:off x="1524000" y="2425148"/>
            <a:ext cx="9144000" cy="2832652"/>
          </a:xfrm>
        </p:spPr>
        <p:txBody>
          <a:bodyPr/>
          <a:lstStyle/>
          <a:p>
            <a:pPr marL="342900" indent="-342900" algn="l">
              <a:buFont typeface="Arial" panose="020B0604020202020204" pitchFamily="34" charset="0"/>
              <a:buChar char="•"/>
            </a:pPr>
            <a:r>
              <a:rPr lang="en-US" dirty="0"/>
              <a:t>List of introduction questions</a:t>
            </a:r>
          </a:p>
          <a:p>
            <a:pPr marL="342900" indent="-342900" algn="l">
              <a:buFont typeface="Arial" panose="020B0604020202020204" pitchFamily="34" charset="0"/>
              <a:buChar char="•"/>
            </a:pPr>
            <a:r>
              <a:rPr lang="en-US" dirty="0"/>
              <a:t>Current session schedule – walk through and review meeting dates, field days, homework</a:t>
            </a:r>
          </a:p>
          <a:p>
            <a:pPr marL="342900" indent="-342900" algn="l">
              <a:buFont typeface="Arial" panose="020B0604020202020204" pitchFamily="34" charset="0"/>
              <a:buChar char="•"/>
            </a:pPr>
            <a:r>
              <a:rPr lang="en-US" dirty="0"/>
              <a:t>Picture of compass to purchase</a:t>
            </a:r>
          </a:p>
        </p:txBody>
      </p:sp>
    </p:spTree>
    <p:extLst>
      <p:ext uri="{BB962C8B-B14F-4D97-AF65-F5344CB8AC3E}">
        <p14:creationId xmlns:p14="http://schemas.microsoft.com/office/powerpoint/2010/main" val="40978689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8AA5F-2D57-1BC2-39AA-431848E57F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8D9AEB-1544-C827-A6DB-838CA1609E0F}"/>
              </a:ext>
            </a:extLst>
          </p:cNvPr>
          <p:cNvSpPr>
            <a:spLocks noGrp="1"/>
          </p:cNvSpPr>
          <p:nvPr>
            <p:ph type="title"/>
          </p:nvPr>
        </p:nvSpPr>
        <p:spPr/>
        <p:txBody>
          <a:bodyPr/>
          <a:lstStyle/>
          <a:p>
            <a:r>
              <a:rPr lang="en-US" dirty="0"/>
              <a:t>Graduation Hike Considerations</a:t>
            </a:r>
          </a:p>
        </p:txBody>
      </p:sp>
      <p:sp>
        <p:nvSpPr>
          <p:cNvPr id="3" name="Content Placeholder 2">
            <a:extLst>
              <a:ext uri="{FF2B5EF4-FFF2-40B4-BE49-F238E27FC236}">
                <a16:creationId xmlns:a16="http://schemas.microsoft.com/office/drawing/2014/main" id="{3B181F62-D874-6F60-2CF1-AFD09AC638E5}"/>
              </a:ext>
            </a:extLst>
          </p:cNvPr>
          <p:cNvSpPr>
            <a:spLocks noGrp="1"/>
          </p:cNvSpPr>
          <p:nvPr>
            <p:ph idx="1"/>
          </p:nvPr>
        </p:nvSpPr>
        <p:spPr/>
        <p:txBody>
          <a:bodyPr/>
          <a:lstStyle/>
          <a:p>
            <a:r>
              <a:rPr lang="en-US" dirty="0"/>
              <a:t>The hike should consider the fitness of the students in the group.</a:t>
            </a:r>
          </a:p>
          <a:p>
            <a:r>
              <a:rPr lang="en-US" dirty="0"/>
              <a:t>By analyzing the topography, consider the effort involved in ascending each high point.</a:t>
            </a:r>
          </a:p>
          <a:p>
            <a:r>
              <a:rPr lang="en-US" dirty="0"/>
              <a:t>Use any available resources, including instructors</a:t>
            </a:r>
          </a:p>
          <a:p>
            <a:r>
              <a:rPr lang="en-US" dirty="0"/>
              <a:t>It may be helpful to develop at least two possible routes for the group to choose from</a:t>
            </a:r>
          </a:p>
          <a:p>
            <a:r>
              <a:rPr lang="en-US" dirty="0"/>
              <a:t>Meeting outside of designated class time may be needed.</a:t>
            </a:r>
          </a:p>
        </p:txBody>
      </p:sp>
    </p:spTree>
    <p:extLst>
      <p:ext uri="{BB962C8B-B14F-4D97-AF65-F5344CB8AC3E}">
        <p14:creationId xmlns:p14="http://schemas.microsoft.com/office/powerpoint/2010/main" val="16624930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A033E-B2A0-069A-04D8-1536D67C055F}"/>
              </a:ext>
            </a:extLst>
          </p:cNvPr>
          <p:cNvSpPr>
            <a:spLocks noGrp="1"/>
          </p:cNvSpPr>
          <p:nvPr>
            <p:ph type="title"/>
          </p:nvPr>
        </p:nvSpPr>
        <p:spPr>
          <a:xfrm>
            <a:off x="838200" y="365125"/>
            <a:ext cx="10515600" cy="752475"/>
          </a:xfrm>
        </p:spPr>
        <p:txBody>
          <a:bodyPr/>
          <a:lstStyle/>
          <a:p>
            <a:r>
              <a:rPr lang="en-US" dirty="0"/>
              <a:t>Time Estimation</a:t>
            </a:r>
          </a:p>
        </p:txBody>
      </p:sp>
      <p:sp>
        <p:nvSpPr>
          <p:cNvPr id="6" name="TextBox 5">
            <a:extLst>
              <a:ext uri="{FF2B5EF4-FFF2-40B4-BE49-F238E27FC236}">
                <a16:creationId xmlns:a16="http://schemas.microsoft.com/office/drawing/2014/main" id="{CC94B023-F74D-4DCB-9313-6AC610E11721}"/>
              </a:ext>
            </a:extLst>
          </p:cNvPr>
          <p:cNvSpPr txBox="1"/>
          <p:nvPr/>
        </p:nvSpPr>
        <p:spPr>
          <a:xfrm>
            <a:off x="0" y="1214316"/>
            <a:ext cx="11836400" cy="4032066"/>
          </a:xfrm>
          <a:prstGeom prst="rect">
            <a:avLst/>
          </a:prstGeom>
          <a:noFill/>
        </p:spPr>
        <p:txBody>
          <a:bodyPr wrap="square">
            <a:spAutoFit/>
          </a:bodyPr>
          <a:lstStyle/>
          <a:p>
            <a:pPr marL="1143000" marR="0" lvl="2" indent="-228600">
              <a:lnSpc>
                <a:spcPct val="115000"/>
              </a:lnSpc>
              <a:buFont typeface="Arial" panose="020B0604020202020204" pitchFamily="34" charset="0"/>
              <a:buChar char="•"/>
            </a:pPr>
            <a:r>
              <a:rPr lang="en-US" sz="2800" dirty="0">
                <a:effectLst/>
                <a:latin typeface="+mj-lt"/>
                <a:ea typeface="Times New Roman" panose="02020603050405020304" pitchFamily="18" charset="0"/>
              </a:rPr>
              <a:t>Intended pace (distance/time) PLUS vertical/ascent rate PLUS breaktime </a:t>
            </a:r>
          </a:p>
          <a:p>
            <a:pPr marL="1143000" marR="0" lvl="2" indent="-228600">
              <a:lnSpc>
                <a:spcPct val="115000"/>
              </a:lnSpc>
              <a:buFont typeface="Arial" panose="020B0604020202020204" pitchFamily="34" charset="0"/>
              <a:buChar char="•"/>
            </a:pPr>
            <a:r>
              <a:rPr lang="en-US" sz="2800" dirty="0">
                <a:effectLst/>
                <a:latin typeface="+mj-lt"/>
                <a:ea typeface="Times New Roman" panose="02020603050405020304" pitchFamily="18" charset="0"/>
              </a:rPr>
              <a:t>Moderate on-trail pace is 2 mph </a:t>
            </a:r>
          </a:p>
          <a:p>
            <a:pPr marL="1143000" marR="0" lvl="2" indent="-228600">
              <a:lnSpc>
                <a:spcPct val="115000"/>
              </a:lnSpc>
              <a:buFont typeface="Arial" panose="020B0604020202020204" pitchFamily="34" charset="0"/>
              <a:buChar char="•"/>
            </a:pPr>
            <a:r>
              <a:rPr lang="en-US" sz="2800" dirty="0">
                <a:latin typeface="+mj-lt"/>
                <a:ea typeface="Times New Roman" panose="02020603050405020304" pitchFamily="18" charset="0"/>
              </a:rPr>
              <a:t>Moderate off-trail pace is 1 mph</a:t>
            </a:r>
          </a:p>
          <a:p>
            <a:pPr marL="1143000" marR="0" lvl="2" indent="-228600">
              <a:lnSpc>
                <a:spcPct val="115000"/>
              </a:lnSpc>
              <a:buFont typeface="Arial" panose="020B0604020202020204" pitchFamily="34" charset="0"/>
              <a:buChar char="•"/>
            </a:pPr>
            <a:r>
              <a:rPr lang="en-US" sz="2800" dirty="0">
                <a:effectLst/>
                <a:latin typeface="+mj-lt"/>
                <a:ea typeface="Times New Roman" panose="02020603050405020304" pitchFamily="18" charset="0"/>
              </a:rPr>
              <a:t>Add 30 minutes for every 1,000’ of ascent.</a:t>
            </a:r>
          </a:p>
          <a:p>
            <a:pPr marL="1143000" marR="0" lvl="2" indent="-228600">
              <a:lnSpc>
                <a:spcPct val="115000"/>
              </a:lnSpc>
              <a:buFont typeface="Arial" panose="020B0604020202020204" pitchFamily="34" charset="0"/>
              <a:buChar char="•"/>
            </a:pPr>
            <a:r>
              <a:rPr lang="en-US" sz="2800" dirty="0">
                <a:effectLst/>
                <a:latin typeface="+mj-lt"/>
                <a:ea typeface="Times New Roman" panose="02020603050405020304" pitchFamily="18" charset="0"/>
              </a:rPr>
              <a:t>How many breaks and for how long?  </a:t>
            </a:r>
          </a:p>
          <a:p>
            <a:pPr marL="1143000" marR="0" lvl="2" indent="-228600">
              <a:lnSpc>
                <a:spcPct val="115000"/>
              </a:lnSpc>
              <a:buFont typeface="Arial" panose="020B0604020202020204" pitchFamily="34" charset="0"/>
              <a:buChar char="•"/>
            </a:pPr>
            <a:r>
              <a:rPr lang="en-US" sz="2800" dirty="0">
                <a:effectLst/>
                <a:latin typeface="+mj-lt"/>
                <a:ea typeface="Times New Roman" panose="02020603050405020304" pitchFamily="18" charset="0"/>
              </a:rPr>
              <a:t>Time for navigating and </a:t>
            </a:r>
            <a:r>
              <a:rPr lang="en-US" sz="2800" dirty="0" err="1">
                <a:effectLst/>
                <a:latin typeface="+mj-lt"/>
                <a:ea typeface="Times New Roman" panose="02020603050405020304" pitchFamily="18" charset="0"/>
              </a:rPr>
              <a:t>routefinding</a:t>
            </a:r>
            <a:endParaRPr lang="en-US" sz="2800" dirty="0">
              <a:effectLst/>
              <a:latin typeface="+mj-lt"/>
              <a:ea typeface="Times New Roman" panose="02020603050405020304" pitchFamily="18" charset="0"/>
            </a:endParaRPr>
          </a:p>
          <a:p>
            <a:pPr marL="1143000" marR="0" lvl="2" indent="-228600">
              <a:lnSpc>
                <a:spcPct val="115000"/>
              </a:lnSpc>
              <a:buFont typeface="Arial" panose="020B0604020202020204" pitchFamily="34" charset="0"/>
              <a:buChar char="•"/>
            </a:pPr>
            <a:endParaRPr lang="en-US" sz="2800" dirty="0">
              <a:latin typeface="+mj-lt"/>
              <a:ea typeface="Times New Roman" panose="02020603050405020304" pitchFamily="18" charset="0"/>
            </a:endParaRPr>
          </a:p>
          <a:p>
            <a:pPr marL="1143000" marR="0" lvl="2" indent="-228600">
              <a:lnSpc>
                <a:spcPct val="115000"/>
              </a:lnSpc>
              <a:buFont typeface="Arial" panose="020B0604020202020204" pitchFamily="34" charset="0"/>
              <a:buChar char="•"/>
            </a:pPr>
            <a:r>
              <a:rPr lang="en-US" sz="2800" dirty="0">
                <a:effectLst/>
                <a:latin typeface="+mj-lt"/>
                <a:ea typeface="Times New Roman" panose="02020603050405020304" pitchFamily="18" charset="0"/>
              </a:rPr>
              <a:t>Estimate time for each segment</a:t>
            </a:r>
          </a:p>
        </p:txBody>
      </p:sp>
    </p:spTree>
    <p:extLst>
      <p:ext uri="{BB962C8B-B14F-4D97-AF65-F5344CB8AC3E}">
        <p14:creationId xmlns:p14="http://schemas.microsoft.com/office/powerpoint/2010/main" val="32607587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1B27E-5427-7036-2263-C75C124E09FC}"/>
              </a:ext>
            </a:extLst>
          </p:cNvPr>
          <p:cNvSpPr>
            <a:spLocks noGrp="1"/>
          </p:cNvSpPr>
          <p:nvPr>
            <p:ph type="title"/>
          </p:nvPr>
        </p:nvSpPr>
        <p:spPr>
          <a:xfrm>
            <a:off x="838200" y="365126"/>
            <a:ext cx="10515600" cy="846260"/>
          </a:xfrm>
        </p:spPr>
        <p:txBody>
          <a:bodyPr/>
          <a:lstStyle/>
          <a:p>
            <a:r>
              <a:rPr lang="en-US" dirty="0"/>
              <a:t>Route Planning Example</a:t>
            </a:r>
          </a:p>
        </p:txBody>
      </p:sp>
      <p:graphicFrame>
        <p:nvGraphicFramePr>
          <p:cNvPr id="5" name="Table 4">
            <a:extLst>
              <a:ext uri="{FF2B5EF4-FFF2-40B4-BE49-F238E27FC236}">
                <a16:creationId xmlns:a16="http://schemas.microsoft.com/office/drawing/2014/main" id="{CE91E7B9-4491-B7F5-05AF-96D644D15B98}"/>
              </a:ext>
            </a:extLst>
          </p:cNvPr>
          <p:cNvGraphicFramePr>
            <a:graphicFrameLocks noGrp="1"/>
          </p:cNvGraphicFramePr>
          <p:nvPr/>
        </p:nvGraphicFramePr>
        <p:xfrm>
          <a:off x="2969845" y="1211386"/>
          <a:ext cx="5705232" cy="5281489"/>
        </p:xfrm>
        <a:graphic>
          <a:graphicData uri="http://schemas.openxmlformats.org/drawingml/2006/table">
            <a:tbl>
              <a:tblPr firstRow="1" firstCol="1" bandRow="1">
                <a:tableStyleId>{5C22544A-7EE6-4342-B048-85BDC9FD1C3A}</a:tableStyleId>
              </a:tblPr>
              <a:tblGrid>
                <a:gridCol w="713154">
                  <a:extLst>
                    <a:ext uri="{9D8B030D-6E8A-4147-A177-3AD203B41FA5}">
                      <a16:colId xmlns:a16="http://schemas.microsoft.com/office/drawing/2014/main" val="1769605092"/>
                    </a:ext>
                  </a:extLst>
                </a:gridCol>
                <a:gridCol w="713154">
                  <a:extLst>
                    <a:ext uri="{9D8B030D-6E8A-4147-A177-3AD203B41FA5}">
                      <a16:colId xmlns:a16="http://schemas.microsoft.com/office/drawing/2014/main" val="1277360904"/>
                    </a:ext>
                  </a:extLst>
                </a:gridCol>
                <a:gridCol w="713154">
                  <a:extLst>
                    <a:ext uri="{9D8B030D-6E8A-4147-A177-3AD203B41FA5}">
                      <a16:colId xmlns:a16="http://schemas.microsoft.com/office/drawing/2014/main" val="2931632488"/>
                    </a:ext>
                  </a:extLst>
                </a:gridCol>
                <a:gridCol w="713154">
                  <a:extLst>
                    <a:ext uri="{9D8B030D-6E8A-4147-A177-3AD203B41FA5}">
                      <a16:colId xmlns:a16="http://schemas.microsoft.com/office/drawing/2014/main" val="3314932786"/>
                    </a:ext>
                  </a:extLst>
                </a:gridCol>
                <a:gridCol w="713154">
                  <a:extLst>
                    <a:ext uri="{9D8B030D-6E8A-4147-A177-3AD203B41FA5}">
                      <a16:colId xmlns:a16="http://schemas.microsoft.com/office/drawing/2014/main" val="984451491"/>
                    </a:ext>
                  </a:extLst>
                </a:gridCol>
                <a:gridCol w="713154">
                  <a:extLst>
                    <a:ext uri="{9D8B030D-6E8A-4147-A177-3AD203B41FA5}">
                      <a16:colId xmlns:a16="http://schemas.microsoft.com/office/drawing/2014/main" val="176165496"/>
                    </a:ext>
                  </a:extLst>
                </a:gridCol>
                <a:gridCol w="713154">
                  <a:extLst>
                    <a:ext uri="{9D8B030D-6E8A-4147-A177-3AD203B41FA5}">
                      <a16:colId xmlns:a16="http://schemas.microsoft.com/office/drawing/2014/main" val="1478069851"/>
                    </a:ext>
                  </a:extLst>
                </a:gridCol>
                <a:gridCol w="713154">
                  <a:extLst>
                    <a:ext uri="{9D8B030D-6E8A-4147-A177-3AD203B41FA5}">
                      <a16:colId xmlns:a16="http://schemas.microsoft.com/office/drawing/2014/main" val="718656641"/>
                    </a:ext>
                  </a:extLst>
                </a:gridCol>
              </a:tblGrid>
              <a:tr h="699388">
                <a:tc>
                  <a:txBody>
                    <a:bodyPr/>
                    <a:lstStyle/>
                    <a:p>
                      <a:pPr marL="0" marR="0" algn="ctr">
                        <a:lnSpc>
                          <a:spcPct val="107000"/>
                        </a:lnSpc>
                        <a:spcBef>
                          <a:spcPts val="600"/>
                        </a:spcBef>
                        <a:spcAft>
                          <a:spcPts val="800"/>
                        </a:spcAft>
                        <a:buNone/>
                        <a:tabLst>
                          <a:tab pos="228600" algn="l"/>
                          <a:tab pos="685800" algn="l"/>
                          <a:tab pos="914400" algn="l"/>
                        </a:tabLst>
                      </a:pPr>
                      <a:r>
                        <a:rPr lang="en-US" sz="1000" kern="0">
                          <a:effectLst/>
                        </a:rPr>
                        <a:t>Leg</a:t>
                      </a:r>
                      <a:endParaRPr lang="en-US" sz="1000" kern="100">
                        <a:effectLst/>
                        <a:latin typeface="Times New Roman" panose="02020603050405020304" pitchFamily="18" charset="0"/>
                        <a:ea typeface="Calibri" panose="020F0502020204030204" pitchFamily="34" charset="0"/>
                      </a:endParaRPr>
                    </a:p>
                  </a:txBody>
                  <a:tcPr marL="56323" marR="56323" marT="0" marB="0" anchor="ctr"/>
                </a:tc>
                <a:tc>
                  <a:txBody>
                    <a:bodyPr/>
                    <a:lstStyle/>
                    <a:p>
                      <a:pPr marL="0" marR="0" algn="ctr">
                        <a:lnSpc>
                          <a:spcPct val="107000"/>
                        </a:lnSpc>
                        <a:spcBef>
                          <a:spcPts val="600"/>
                        </a:spcBef>
                        <a:spcAft>
                          <a:spcPts val="800"/>
                        </a:spcAft>
                        <a:buNone/>
                        <a:tabLst>
                          <a:tab pos="228600" algn="l"/>
                          <a:tab pos="685800" algn="l"/>
                          <a:tab pos="914400" algn="l"/>
                        </a:tabLst>
                      </a:pPr>
                      <a:r>
                        <a:rPr lang="en-US" sz="1000" kern="0" dirty="0">
                          <a:effectLst/>
                        </a:rPr>
                        <a:t>Skill</a:t>
                      </a:r>
                      <a:endParaRPr lang="en-US" sz="1000" kern="100" dirty="0">
                        <a:effectLst/>
                        <a:latin typeface="Times New Roman" panose="02020603050405020304" pitchFamily="18" charset="0"/>
                        <a:ea typeface="Calibri" panose="020F0502020204030204" pitchFamily="34" charset="0"/>
                      </a:endParaRPr>
                    </a:p>
                  </a:txBody>
                  <a:tcPr marL="56323" marR="56323" marT="0" marB="0" anchor="ctr"/>
                </a:tc>
                <a:tc>
                  <a:txBody>
                    <a:bodyPr/>
                    <a:lstStyle/>
                    <a:p>
                      <a:pPr marL="0" marR="0" algn="ctr">
                        <a:lnSpc>
                          <a:spcPct val="107000"/>
                        </a:lnSpc>
                        <a:spcBef>
                          <a:spcPts val="600"/>
                        </a:spcBef>
                        <a:spcAft>
                          <a:spcPts val="800"/>
                        </a:spcAft>
                        <a:buNone/>
                        <a:tabLst>
                          <a:tab pos="228600" algn="l"/>
                          <a:tab pos="685800" algn="l"/>
                          <a:tab pos="914400" algn="l"/>
                        </a:tabLst>
                      </a:pPr>
                      <a:r>
                        <a:rPr lang="en-US" sz="1000" kern="0">
                          <a:effectLst/>
                        </a:rPr>
                        <a:t>Roles</a:t>
                      </a:r>
                      <a:endParaRPr lang="en-US" sz="1000" kern="100">
                        <a:effectLst/>
                        <a:latin typeface="Times New Roman" panose="02020603050405020304" pitchFamily="18" charset="0"/>
                        <a:ea typeface="Calibri" panose="020F0502020204030204" pitchFamily="34" charset="0"/>
                      </a:endParaRPr>
                    </a:p>
                  </a:txBody>
                  <a:tcPr marL="56323" marR="56323" marT="0" marB="0" anchor="ctr"/>
                </a:tc>
                <a:tc>
                  <a:txBody>
                    <a:bodyPr/>
                    <a:lstStyle/>
                    <a:p>
                      <a:pPr marL="0" marR="0" algn="ctr">
                        <a:lnSpc>
                          <a:spcPct val="107000"/>
                        </a:lnSpc>
                        <a:spcBef>
                          <a:spcPts val="600"/>
                        </a:spcBef>
                        <a:spcAft>
                          <a:spcPts val="800"/>
                        </a:spcAft>
                        <a:buNone/>
                        <a:tabLst>
                          <a:tab pos="228600" algn="l"/>
                          <a:tab pos="685800" algn="l"/>
                          <a:tab pos="914400" algn="l"/>
                        </a:tabLst>
                      </a:pPr>
                      <a:r>
                        <a:rPr lang="en-US" sz="1000" kern="0">
                          <a:effectLst/>
                        </a:rPr>
                        <a:t>Start</a:t>
                      </a:r>
                      <a:endParaRPr lang="en-US" sz="1000" kern="100">
                        <a:effectLst/>
                        <a:latin typeface="Times New Roman" panose="02020603050405020304" pitchFamily="18" charset="0"/>
                        <a:ea typeface="Calibri" panose="020F0502020204030204" pitchFamily="34" charset="0"/>
                      </a:endParaRPr>
                    </a:p>
                  </a:txBody>
                  <a:tcPr marL="56323" marR="56323" marT="0" marB="0" anchor="ctr"/>
                </a:tc>
                <a:tc>
                  <a:txBody>
                    <a:bodyPr/>
                    <a:lstStyle/>
                    <a:p>
                      <a:pPr marL="0" marR="0" algn="ctr">
                        <a:lnSpc>
                          <a:spcPct val="107000"/>
                        </a:lnSpc>
                        <a:spcBef>
                          <a:spcPts val="600"/>
                        </a:spcBef>
                        <a:spcAft>
                          <a:spcPts val="800"/>
                        </a:spcAft>
                        <a:buNone/>
                        <a:tabLst>
                          <a:tab pos="228600" algn="l"/>
                          <a:tab pos="685800" algn="l"/>
                          <a:tab pos="914400" algn="l"/>
                        </a:tabLst>
                      </a:pPr>
                      <a:r>
                        <a:rPr lang="en-US" sz="1000" kern="0">
                          <a:effectLst/>
                        </a:rPr>
                        <a:t>Manner</a:t>
                      </a:r>
                      <a:endParaRPr lang="en-US" sz="1000" kern="100">
                        <a:effectLst/>
                        <a:latin typeface="Times New Roman" panose="02020603050405020304" pitchFamily="18" charset="0"/>
                        <a:ea typeface="Calibri" panose="020F0502020204030204" pitchFamily="34" charset="0"/>
                      </a:endParaRPr>
                    </a:p>
                  </a:txBody>
                  <a:tcPr marL="56323" marR="56323" marT="0" marB="0" anchor="ctr"/>
                </a:tc>
                <a:tc>
                  <a:txBody>
                    <a:bodyPr/>
                    <a:lstStyle/>
                    <a:p>
                      <a:pPr marL="0" marR="0" algn="ctr">
                        <a:lnSpc>
                          <a:spcPct val="107000"/>
                        </a:lnSpc>
                        <a:spcBef>
                          <a:spcPts val="600"/>
                        </a:spcBef>
                        <a:spcAft>
                          <a:spcPts val="800"/>
                        </a:spcAft>
                        <a:buNone/>
                        <a:tabLst>
                          <a:tab pos="228600" algn="l"/>
                          <a:tab pos="685800" algn="l"/>
                          <a:tab pos="914400" algn="l"/>
                        </a:tabLst>
                      </a:pPr>
                      <a:r>
                        <a:rPr lang="en-US" sz="1000" kern="0">
                          <a:effectLst/>
                        </a:rPr>
                        <a:t>Dist</a:t>
                      </a:r>
                      <a:endParaRPr lang="en-US" sz="1000" kern="100">
                        <a:effectLst/>
                        <a:latin typeface="Times New Roman" panose="02020603050405020304" pitchFamily="18" charset="0"/>
                        <a:ea typeface="Calibri" panose="020F0502020204030204" pitchFamily="34" charset="0"/>
                      </a:endParaRPr>
                    </a:p>
                  </a:txBody>
                  <a:tcPr marL="56323" marR="56323" marT="0" marB="0" anchor="ctr"/>
                </a:tc>
                <a:tc>
                  <a:txBody>
                    <a:bodyPr/>
                    <a:lstStyle/>
                    <a:p>
                      <a:pPr marL="0" marR="0" algn="ctr">
                        <a:lnSpc>
                          <a:spcPct val="107000"/>
                        </a:lnSpc>
                        <a:spcBef>
                          <a:spcPts val="600"/>
                        </a:spcBef>
                        <a:spcAft>
                          <a:spcPts val="800"/>
                        </a:spcAft>
                        <a:buNone/>
                        <a:tabLst>
                          <a:tab pos="228600" algn="l"/>
                          <a:tab pos="685800" algn="l"/>
                          <a:tab pos="914400" algn="l"/>
                        </a:tabLst>
                      </a:pPr>
                      <a:r>
                        <a:rPr lang="en-US" sz="1000" kern="0">
                          <a:effectLst/>
                        </a:rPr>
                        <a:t>Destination</a:t>
                      </a:r>
                      <a:endParaRPr lang="en-US" sz="1000" kern="100">
                        <a:effectLst/>
                        <a:latin typeface="Times New Roman" panose="02020603050405020304" pitchFamily="18" charset="0"/>
                        <a:ea typeface="Calibri" panose="020F0502020204030204" pitchFamily="34" charset="0"/>
                      </a:endParaRPr>
                    </a:p>
                  </a:txBody>
                  <a:tcPr marL="56323" marR="56323" marT="0" marB="0" anchor="ctr"/>
                </a:tc>
                <a:tc>
                  <a:txBody>
                    <a:bodyPr/>
                    <a:lstStyle/>
                    <a:p>
                      <a:pPr marL="0" marR="0" algn="ctr">
                        <a:lnSpc>
                          <a:spcPct val="107000"/>
                        </a:lnSpc>
                        <a:spcBef>
                          <a:spcPts val="600"/>
                        </a:spcBef>
                        <a:spcAft>
                          <a:spcPts val="800"/>
                        </a:spcAft>
                        <a:buNone/>
                        <a:tabLst>
                          <a:tab pos="228600" algn="l"/>
                          <a:tab pos="685800" algn="l"/>
                          <a:tab pos="914400" algn="l"/>
                        </a:tabLst>
                      </a:pPr>
                      <a:r>
                        <a:rPr lang="en-US" sz="1000" kern="0">
                          <a:effectLst/>
                        </a:rPr>
                        <a:t>Fail-Safe</a:t>
                      </a:r>
                      <a:endParaRPr lang="en-US" sz="1000" kern="100">
                        <a:effectLst/>
                        <a:latin typeface="Times New Roman" panose="02020603050405020304" pitchFamily="18" charset="0"/>
                        <a:ea typeface="Calibri" panose="020F0502020204030204" pitchFamily="34" charset="0"/>
                      </a:endParaRPr>
                    </a:p>
                  </a:txBody>
                  <a:tcPr marL="56323" marR="56323" marT="0" marB="0" anchor="ctr"/>
                </a:tc>
                <a:extLst>
                  <a:ext uri="{0D108BD9-81ED-4DB2-BD59-A6C34878D82A}">
                    <a16:rowId xmlns:a16="http://schemas.microsoft.com/office/drawing/2014/main" val="2781032390"/>
                  </a:ext>
                </a:extLst>
              </a:tr>
              <a:tr h="897254">
                <a:tc>
                  <a:txBody>
                    <a:bodyPr/>
                    <a:lstStyle/>
                    <a:p>
                      <a:pPr marL="0" marR="0" algn="ctr">
                        <a:lnSpc>
                          <a:spcPct val="107000"/>
                        </a:lnSpc>
                        <a:spcBef>
                          <a:spcPts val="600"/>
                        </a:spcBef>
                        <a:spcAft>
                          <a:spcPts val="800"/>
                        </a:spcAft>
                        <a:buNone/>
                        <a:tabLst>
                          <a:tab pos="228600" algn="l"/>
                          <a:tab pos="685800" algn="l"/>
                          <a:tab pos="914400" algn="l"/>
                        </a:tabLst>
                      </a:pPr>
                      <a:r>
                        <a:rPr lang="en-US" sz="900" kern="0">
                          <a:effectLst/>
                        </a:rPr>
                        <a:t>1</a:t>
                      </a:r>
                      <a:endParaRPr lang="en-US" sz="1000" kern="100">
                        <a:effectLst/>
                        <a:latin typeface="Times New Roman" panose="02020603050405020304" pitchFamily="18" charset="0"/>
                        <a:ea typeface="Calibri" panose="020F0502020204030204" pitchFamily="34" charset="0"/>
                      </a:endParaRPr>
                    </a:p>
                  </a:txBody>
                  <a:tcPr marL="56323" marR="56323" marT="0" marB="0" anchor="ctr"/>
                </a:tc>
                <a:tc>
                  <a:txBody>
                    <a:bodyPr/>
                    <a:lstStyle/>
                    <a:p>
                      <a:pPr marL="0" marR="0">
                        <a:lnSpc>
                          <a:spcPct val="107000"/>
                        </a:lnSpc>
                        <a:spcBef>
                          <a:spcPts val="600"/>
                        </a:spcBef>
                        <a:spcAft>
                          <a:spcPts val="800"/>
                        </a:spcAft>
                        <a:buNone/>
                        <a:tabLst>
                          <a:tab pos="228600" algn="l"/>
                          <a:tab pos="685800" algn="l"/>
                          <a:tab pos="914400" algn="l"/>
                        </a:tabLst>
                      </a:pPr>
                      <a:r>
                        <a:rPr lang="en-US" sz="900" kern="0">
                          <a:effectLst/>
                        </a:rPr>
                        <a:t>On-Trail</a:t>
                      </a:r>
                      <a:endParaRPr lang="en-US" sz="1000" kern="100">
                        <a:effectLst/>
                        <a:latin typeface="Times New Roman" panose="02020603050405020304" pitchFamily="18" charset="0"/>
                        <a:ea typeface="Calibri" panose="020F0502020204030204" pitchFamily="34" charset="0"/>
                      </a:endParaRPr>
                    </a:p>
                  </a:txBody>
                  <a:tcPr marL="56323" marR="56323" marT="0" marB="0" anchor="ctr"/>
                </a:tc>
                <a:tc>
                  <a:txBody>
                    <a:bodyPr/>
                    <a:lstStyle/>
                    <a:p>
                      <a:pPr marL="0" marR="0">
                        <a:lnSpc>
                          <a:spcPct val="107000"/>
                        </a:lnSpc>
                        <a:spcBef>
                          <a:spcPts val="600"/>
                        </a:spcBef>
                        <a:spcAft>
                          <a:spcPts val="800"/>
                        </a:spcAft>
                        <a:buNone/>
                        <a:tabLst>
                          <a:tab pos="228600" algn="l"/>
                          <a:tab pos="685800" algn="l"/>
                          <a:tab pos="914400" algn="l"/>
                        </a:tabLst>
                      </a:pPr>
                      <a:r>
                        <a:rPr lang="en-US" sz="900" kern="0">
                          <a:effectLst/>
                        </a:rPr>
                        <a:t>Ldr- Sally</a:t>
                      </a:r>
                      <a:endParaRPr lang="en-US" sz="1000" kern="100">
                        <a:effectLst/>
                      </a:endParaRPr>
                    </a:p>
                    <a:p>
                      <a:pPr marL="0" marR="0">
                        <a:lnSpc>
                          <a:spcPct val="107000"/>
                        </a:lnSpc>
                        <a:spcBef>
                          <a:spcPts val="600"/>
                        </a:spcBef>
                        <a:spcAft>
                          <a:spcPts val="800"/>
                        </a:spcAft>
                        <a:buNone/>
                        <a:tabLst>
                          <a:tab pos="228600" algn="l"/>
                          <a:tab pos="685800" algn="l"/>
                          <a:tab pos="914400" algn="l"/>
                        </a:tabLst>
                      </a:pPr>
                      <a:r>
                        <a:rPr lang="en-US" sz="900" kern="0">
                          <a:effectLst/>
                        </a:rPr>
                        <a:t>RLdr - Joe</a:t>
                      </a:r>
                      <a:endParaRPr lang="en-US" sz="1000" kern="100">
                        <a:effectLst/>
                        <a:latin typeface="Times New Roman" panose="02020603050405020304" pitchFamily="18" charset="0"/>
                        <a:ea typeface="Calibri" panose="020F0502020204030204" pitchFamily="34" charset="0"/>
                      </a:endParaRPr>
                    </a:p>
                  </a:txBody>
                  <a:tcPr marL="56323" marR="56323" marT="0" marB="0" anchor="ctr"/>
                </a:tc>
                <a:tc>
                  <a:txBody>
                    <a:bodyPr/>
                    <a:lstStyle/>
                    <a:p>
                      <a:pPr marL="0" marR="0">
                        <a:lnSpc>
                          <a:spcPct val="107000"/>
                        </a:lnSpc>
                        <a:spcBef>
                          <a:spcPts val="600"/>
                        </a:spcBef>
                        <a:spcAft>
                          <a:spcPts val="800"/>
                        </a:spcAft>
                        <a:buNone/>
                        <a:tabLst>
                          <a:tab pos="228600" algn="l"/>
                          <a:tab pos="685800" algn="l"/>
                          <a:tab pos="914400" algn="l"/>
                        </a:tabLst>
                      </a:pPr>
                      <a:r>
                        <a:rPr lang="en-US" sz="900" kern="0">
                          <a:effectLst/>
                        </a:rPr>
                        <a:t>TH at north parking lot</a:t>
                      </a:r>
                      <a:endParaRPr lang="en-US" sz="1000" kern="100">
                        <a:effectLst/>
                        <a:latin typeface="Times New Roman" panose="02020603050405020304" pitchFamily="18" charset="0"/>
                        <a:ea typeface="Calibri" panose="020F0502020204030204" pitchFamily="34" charset="0"/>
                      </a:endParaRPr>
                    </a:p>
                  </a:txBody>
                  <a:tcPr marL="56323" marR="56323" marT="0" marB="0" anchor="ctr"/>
                </a:tc>
                <a:tc>
                  <a:txBody>
                    <a:bodyPr/>
                    <a:lstStyle/>
                    <a:p>
                      <a:pPr marL="0" marR="0">
                        <a:lnSpc>
                          <a:spcPct val="107000"/>
                        </a:lnSpc>
                        <a:spcBef>
                          <a:spcPts val="600"/>
                        </a:spcBef>
                        <a:spcAft>
                          <a:spcPts val="800"/>
                        </a:spcAft>
                        <a:buNone/>
                        <a:tabLst>
                          <a:tab pos="228600" algn="l"/>
                          <a:tab pos="685800" algn="l"/>
                          <a:tab pos="914400" algn="l"/>
                        </a:tabLst>
                      </a:pPr>
                      <a:r>
                        <a:rPr lang="en-US" sz="900" kern="0">
                          <a:effectLst/>
                        </a:rPr>
                        <a:t>West on Meadow Trail</a:t>
                      </a:r>
                      <a:endParaRPr lang="en-US" sz="1000" kern="100">
                        <a:effectLst/>
                        <a:latin typeface="Times New Roman" panose="02020603050405020304" pitchFamily="18" charset="0"/>
                        <a:ea typeface="Calibri" panose="020F0502020204030204" pitchFamily="34" charset="0"/>
                      </a:endParaRPr>
                    </a:p>
                  </a:txBody>
                  <a:tcPr marL="56323" marR="56323" marT="0" marB="0" anchor="ctr"/>
                </a:tc>
                <a:tc>
                  <a:txBody>
                    <a:bodyPr/>
                    <a:lstStyle/>
                    <a:p>
                      <a:pPr marL="0" marR="0">
                        <a:lnSpc>
                          <a:spcPct val="107000"/>
                        </a:lnSpc>
                        <a:spcBef>
                          <a:spcPts val="600"/>
                        </a:spcBef>
                        <a:spcAft>
                          <a:spcPts val="800"/>
                        </a:spcAft>
                        <a:buNone/>
                        <a:tabLst>
                          <a:tab pos="228600" algn="l"/>
                          <a:tab pos="685800" algn="l"/>
                          <a:tab pos="914400" algn="l"/>
                        </a:tabLst>
                      </a:pPr>
                      <a:r>
                        <a:rPr lang="en-US" sz="900" kern="0">
                          <a:effectLst/>
                        </a:rPr>
                        <a:t>0.5 mi</a:t>
                      </a:r>
                      <a:endParaRPr lang="en-US" sz="1000" kern="100">
                        <a:effectLst/>
                        <a:latin typeface="Times New Roman" panose="02020603050405020304" pitchFamily="18" charset="0"/>
                        <a:ea typeface="Calibri" panose="020F0502020204030204" pitchFamily="34" charset="0"/>
                      </a:endParaRPr>
                    </a:p>
                  </a:txBody>
                  <a:tcPr marL="56323" marR="56323" marT="0" marB="0" anchor="ctr"/>
                </a:tc>
                <a:tc>
                  <a:txBody>
                    <a:bodyPr/>
                    <a:lstStyle/>
                    <a:p>
                      <a:pPr marL="0" marR="0">
                        <a:lnSpc>
                          <a:spcPct val="107000"/>
                        </a:lnSpc>
                        <a:spcBef>
                          <a:spcPts val="600"/>
                        </a:spcBef>
                        <a:spcAft>
                          <a:spcPts val="800"/>
                        </a:spcAft>
                        <a:buNone/>
                        <a:tabLst>
                          <a:tab pos="228600" algn="l"/>
                          <a:tab pos="685800" algn="l"/>
                          <a:tab pos="914400" algn="l"/>
                        </a:tabLst>
                      </a:pPr>
                      <a:r>
                        <a:rPr lang="en-US" sz="900" kern="0">
                          <a:effectLst/>
                        </a:rPr>
                        <a:t>Junction with Deer Trail</a:t>
                      </a:r>
                      <a:endParaRPr lang="en-US" sz="1000" kern="100">
                        <a:effectLst/>
                        <a:latin typeface="Times New Roman" panose="02020603050405020304" pitchFamily="18" charset="0"/>
                        <a:ea typeface="Calibri" panose="020F0502020204030204" pitchFamily="34" charset="0"/>
                      </a:endParaRPr>
                    </a:p>
                  </a:txBody>
                  <a:tcPr marL="56323" marR="56323" marT="0" marB="0" anchor="ctr"/>
                </a:tc>
                <a:tc>
                  <a:txBody>
                    <a:bodyPr/>
                    <a:lstStyle/>
                    <a:p>
                      <a:pPr marL="0" marR="0">
                        <a:lnSpc>
                          <a:spcPct val="107000"/>
                        </a:lnSpc>
                        <a:spcBef>
                          <a:spcPts val="600"/>
                        </a:spcBef>
                        <a:spcAft>
                          <a:spcPts val="800"/>
                        </a:spcAft>
                        <a:buNone/>
                        <a:tabLst>
                          <a:tab pos="228600" algn="l"/>
                          <a:tab pos="685800" algn="l"/>
                          <a:tab pos="914400" algn="l"/>
                        </a:tabLst>
                      </a:pPr>
                      <a:r>
                        <a:rPr lang="en-US" sz="900" kern="0">
                          <a:effectLst/>
                        </a:rPr>
                        <a:t>Sharp bend in trail</a:t>
                      </a:r>
                      <a:endParaRPr lang="en-US" sz="1000" kern="100">
                        <a:effectLst/>
                        <a:latin typeface="Times New Roman" panose="02020603050405020304" pitchFamily="18" charset="0"/>
                        <a:ea typeface="Calibri" panose="020F0502020204030204" pitchFamily="34" charset="0"/>
                      </a:endParaRPr>
                    </a:p>
                  </a:txBody>
                  <a:tcPr marL="56323" marR="56323" marT="0" marB="0" anchor="ctr"/>
                </a:tc>
                <a:extLst>
                  <a:ext uri="{0D108BD9-81ED-4DB2-BD59-A6C34878D82A}">
                    <a16:rowId xmlns:a16="http://schemas.microsoft.com/office/drawing/2014/main" val="4277500979"/>
                  </a:ext>
                </a:extLst>
              </a:tr>
              <a:tr h="888915">
                <a:tc>
                  <a:txBody>
                    <a:bodyPr/>
                    <a:lstStyle/>
                    <a:p>
                      <a:pPr marL="0" marR="0" algn="ctr">
                        <a:lnSpc>
                          <a:spcPct val="107000"/>
                        </a:lnSpc>
                        <a:spcBef>
                          <a:spcPts val="600"/>
                        </a:spcBef>
                        <a:spcAft>
                          <a:spcPts val="800"/>
                        </a:spcAft>
                        <a:buNone/>
                        <a:tabLst>
                          <a:tab pos="228600" algn="l"/>
                          <a:tab pos="685800" algn="l"/>
                          <a:tab pos="914400" algn="l"/>
                        </a:tabLst>
                      </a:pPr>
                      <a:r>
                        <a:rPr lang="en-US" sz="900" kern="0">
                          <a:effectLst/>
                        </a:rPr>
                        <a:t>2</a:t>
                      </a:r>
                      <a:endParaRPr lang="en-US" sz="1000" kern="100">
                        <a:effectLst/>
                        <a:latin typeface="Times New Roman" panose="02020603050405020304" pitchFamily="18" charset="0"/>
                        <a:ea typeface="Calibri" panose="020F0502020204030204" pitchFamily="34" charset="0"/>
                      </a:endParaRPr>
                    </a:p>
                  </a:txBody>
                  <a:tcPr marL="56323" marR="56323" marT="0" marB="0" anchor="ctr"/>
                </a:tc>
                <a:tc>
                  <a:txBody>
                    <a:bodyPr/>
                    <a:lstStyle/>
                    <a:p>
                      <a:pPr marL="0" marR="0">
                        <a:lnSpc>
                          <a:spcPct val="107000"/>
                        </a:lnSpc>
                        <a:spcBef>
                          <a:spcPts val="600"/>
                        </a:spcBef>
                        <a:spcAft>
                          <a:spcPts val="800"/>
                        </a:spcAft>
                        <a:buNone/>
                        <a:tabLst>
                          <a:tab pos="228600" algn="l"/>
                          <a:tab pos="685800" algn="l"/>
                          <a:tab pos="914400" algn="l"/>
                        </a:tabLst>
                      </a:pPr>
                      <a:r>
                        <a:rPr lang="en-US" sz="900" kern="0">
                          <a:effectLst/>
                        </a:rPr>
                        <a:t>Follow terrain</a:t>
                      </a:r>
                      <a:endParaRPr lang="en-US" sz="1000" kern="100">
                        <a:effectLst/>
                        <a:latin typeface="Times New Roman" panose="02020603050405020304" pitchFamily="18" charset="0"/>
                        <a:ea typeface="Calibri" panose="020F0502020204030204" pitchFamily="34" charset="0"/>
                      </a:endParaRPr>
                    </a:p>
                  </a:txBody>
                  <a:tcPr marL="56323" marR="56323" marT="0" marB="0" anchor="ctr"/>
                </a:tc>
                <a:tc>
                  <a:txBody>
                    <a:bodyPr/>
                    <a:lstStyle/>
                    <a:p>
                      <a:pPr marL="0" marR="0">
                        <a:lnSpc>
                          <a:spcPct val="107000"/>
                        </a:lnSpc>
                        <a:spcBef>
                          <a:spcPts val="600"/>
                        </a:spcBef>
                        <a:spcAft>
                          <a:spcPts val="800"/>
                        </a:spcAft>
                        <a:buNone/>
                        <a:tabLst>
                          <a:tab pos="228600" algn="l"/>
                          <a:tab pos="685800" algn="l"/>
                          <a:tab pos="914400" algn="l"/>
                        </a:tabLst>
                      </a:pPr>
                      <a:r>
                        <a:rPr lang="en-US" sz="900" kern="0">
                          <a:effectLst/>
                        </a:rPr>
                        <a:t>Ldr- Kent</a:t>
                      </a:r>
                      <a:endParaRPr lang="en-US" sz="1000" kern="100">
                        <a:effectLst/>
                      </a:endParaRPr>
                    </a:p>
                    <a:p>
                      <a:pPr marL="0" marR="0">
                        <a:lnSpc>
                          <a:spcPct val="107000"/>
                        </a:lnSpc>
                        <a:spcBef>
                          <a:spcPts val="600"/>
                        </a:spcBef>
                        <a:spcAft>
                          <a:spcPts val="800"/>
                        </a:spcAft>
                        <a:buNone/>
                        <a:tabLst>
                          <a:tab pos="228600" algn="l"/>
                          <a:tab pos="685800" algn="l"/>
                          <a:tab pos="914400" algn="l"/>
                        </a:tabLst>
                      </a:pPr>
                      <a:r>
                        <a:rPr lang="en-US" sz="900" kern="0">
                          <a:effectLst/>
                        </a:rPr>
                        <a:t>RLdr- Sam</a:t>
                      </a:r>
                      <a:endParaRPr lang="en-US" sz="1000" kern="100">
                        <a:effectLst/>
                        <a:latin typeface="Times New Roman" panose="02020603050405020304" pitchFamily="18" charset="0"/>
                        <a:ea typeface="Calibri" panose="020F0502020204030204" pitchFamily="34" charset="0"/>
                      </a:endParaRPr>
                    </a:p>
                  </a:txBody>
                  <a:tcPr marL="56323" marR="56323" marT="0" marB="0" anchor="ctr"/>
                </a:tc>
                <a:tc>
                  <a:txBody>
                    <a:bodyPr/>
                    <a:lstStyle/>
                    <a:p>
                      <a:pPr marL="0" marR="0">
                        <a:lnSpc>
                          <a:spcPct val="107000"/>
                        </a:lnSpc>
                        <a:spcBef>
                          <a:spcPts val="600"/>
                        </a:spcBef>
                        <a:spcAft>
                          <a:spcPts val="800"/>
                        </a:spcAft>
                        <a:buNone/>
                        <a:tabLst>
                          <a:tab pos="228600" algn="l"/>
                          <a:tab pos="685800" algn="l"/>
                          <a:tab pos="914400" algn="l"/>
                        </a:tabLst>
                      </a:pPr>
                      <a:r>
                        <a:rPr lang="en-US" sz="900" kern="0">
                          <a:effectLst/>
                        </a:rPr>
                        <a:t>Meadow-Deer Trail junction</a:t>
                      </a:r>
                      <a:endParaRPr lang="en-US" sz="1000" kern="100">
                        <a:effectLst/>
                        <a:latin typeface="Times New Roman" panose="02020603050405020304" pitchFamily="18" charset="0"/>
                        <a:ea typeface="Calibri" panose="020F0502020204030204" pitchFamily="34" charset="0"/>
                      </a:endParaRPr>
                    </a:p>
                  </a:txBody>
                  <a:tcPr marL="56323" marR="56323" marT="0" marB="0" anchor="ctr"/>
                </a:tc>
                <a:tc>
                  <a:txBody>
                    <a:bodyPr/>
                    <a:lstStyle/>
                    <a:p>
                      <a:pPr marL="0" marR="0">
                        <a:lnSpc>
                          <a:spcPct val="107000"/>
                        </a:lnSpc>
                        <a:spcBef>
                          <a:spcPts val="600"/>
                        </a:spcBef>
                        <a:spcAft>
                          <a:spcPts val="800"/>
                        </a:spcAft>
                        <a:buNone/>
                        <a:tabLst>
                          <a:tab pos="228600" algn="l"/>
                          <a:tab pos="685800" algn="l"/>
                          <a:tab pos="914400" algn="l"/>
                        </a:tabLst>
                      </a:pPr>
                      <a:r>
                        <a:rPr lang="en-US" sz="900" kern="0">
                          <a:effectLst/>
                        </a:rPr>
                        <a:t>Follow streambed</a:t>
                      </a:r>
                      <a:endParaRPr lang="en-US" sz="1000" kern="100">
                        <a:effectLst/>
                        <a:latin typeface="Times New Roman" panose="02020603050405020304" pitchFamily="18" charset="0"/>
                        <a:ea typeface="Calibri" panose="020F0502020204030204" pitchFamily="34" charset="0"/>
                      </a:endParaRPr>
                    </a:p>
                  </a:txBody>
                  <a:tcPr marL="56323" marR="56323" marT="0" marB="0" anchor="ctr"/>
                </a:tc>
                <a:tc>
                  <a:txBody>
                    <a:bodyPr/>
                    <a:lstStyle/>
                    <a:p>
                      <a:pPr marL="0" marR="0">
                        <a:lnSpc>
                          <a:spcPct val="107000"/>
                        </a:lnSpc>
                        <a:spcBef>
                          <a:spcPts val="600"/>
                        </a:spcBef>
                        <a:spcAft>
                          <a:spcPts val="800"/>
                        </a:spcAft>
                        <a:buNone/>
                        <a:tabLst>
                          <a:tab pos="228600" algn="l"/>
                          <a:tab pos="685800" algn="l"/>
                          <a:tab pos="914400" algn="l"/>
                        </a:tabLst>
                      </a:pPr>
                      <a:r>
                        <a:rPr lang="en-US" sz="900" kern="0">
                          <a:effectLst/>
                        </a:rPr>
                        <a:t>0.6 mi</a:t>
                      </a:r>
                      <a:endParaRPr lang="en-US" sz="1000" kern="100">
                        <a:effectLst/>
                        <a:latin typeface="Times New Roman" panose="02020603050405020304" pitchFamily="18" charset="0"/>
                        <a:ea typeface="Calibri" panose="020F0502020204030204" pitchFamily="34" charset="0"/>
                      </a:endParaRPr>
                    </a:p>
                  </a:txBody>
                  <a:tcPr marL="56323" marR="56323" marT="0" marB="0" anchor="ctr"/>
                </a:tc>
                <a:tc>
                  <a:txBody>
                    <a:bodyPr/>
                    <a:lstStyle/>
                    <a:p>
                      <a:pPr marL="0" marR="0">
                        <a:lnSpc>
                          <a:spcPct val="107000"/>
                        </a:lnSpc>
                        <a:spcBef>
                          <a:spcPts val="600"/>
                        </a:spcBef>
                        <a:spcAft>
                          <a:spcPts val="800"/>
                        </a:spcAft>
                        <a:buNone/>
                        <a:tabLst>
                          <a:tab pos="228600" algn="l"/>
                          <a:tab pos="685800" algn="l"/>
                          <a:tab pos="914400" algn="l"/>
                        </a:tabLst>
                      </a:pPr>
                      <a:r>
                        <a:rPr lang="en-US" sz="900" kern="0">
                          <a:effectLst/>
                        </a:rPr>
                        <a:t>Slope flattens out</a:t>
                      </a:r>
                      <a:endParaRPr lang="en-US" sz="1000" kern="100">
                        <a:effectLst/>
                        <a:latin typeface="Times New Roman" panose="02020603050405020304" pitchFamily="18" charset="0"/>
                        <a:ea typeface="Calibri" panose="020F0502020204030204" pitchFamily="34" charset="0"/>
                      </a:endParaRPr>
                    </a:p>
                  </a:txBody>
                  <a:tcPr marL="56323" marR="56323" marT="0" marB="0" anchor="ctr"/>
                </a:tc>
                <a:tc>
                  <a:txBody>
                    <a:bodyPr/>
                    <a:lstStyle/>
                    <a:p>
                      <a:pPr marL="0" marR="0">
                        <a:lnSpc>
                          <a:spcPct val="107000"/>
                        </a:lnSpc>
                        <a:spcBef>
                          <a:spcPts val="600"/>
                        </a:spcBef>
                        <a:spcAft>
                          <a:spcPts val="800"/>
                        </a:spcAft>
                        <a:buNone/>
                        <a:tabLst>
                          <a:tab pos="228600" algn="l"/>
                          <a:tab pos="685800" algn="l"/>
                          <a:tab pos="914400" algn="l"/>
                        </a:tabLst>
                      </a:pPr>
                      <a:r>
                        <a:rPr lang="en-US" sz="900" kern="0">
                          <a:effectLst/>
                        </a:rPr>
                        <a:t>Outcrop</a:t>
                      </a:r>
                      <a:endParaRPr lang="en-US" sz="1000" kern="100">
                        <a:effectLst/>
                        <a:latin typeface="Times New Roman" panose="02020603050405020304" pitchFamily="18" charset="0"/>
                        <a:ea typeface="Calibri" panose="020F0502020204030204" pitchFamily="34" charset="0"/>
                      </a:endParaRPr>
                    </a:p>
                  </a:txBody>
                  <a:tcPr marL="56323" marR="56323" marT="0" marB="0" anchor="ctr"/>
                </a:tc>
                <a:extLst>
                  <a:ext uri="{0D108BD9-81ED-4DB2-BD59-A6C34878D82A}">
                    <a16:rowId xmlns:a16="http://schemas.microsoft.com/office/drawing/2014/main" val="263186800"/>
                  </a:ext>
                </a:extLst>
              </a:tr>
              <a:tr h="1207629">
                <a:tc>
                  <a:txBody>
                    <a:bodyPr/>
                    <a:lstStyle/>
                    <a:p>
                      <a:pPr marL="0" marR="0" algn="ctr">
                        <a:lnSpc>
                          <a:spcPct val="107000"/>
                        </a:lnSpc>
                        <a:spcBef>
                          <a:spcPts val="600"/>
                        </a:spcBef>
                        <a:spcAft>
                          <a:spcPts val="800"/>
                        </a:spcAft>
                        <a:buNone/>
                        <a:tabLst>
                          <a:tab pos="228600" algn="l"/>
                          <a:tab pos="685800" algn="l"/>
                          <a:tab pos="914400" algn="l"/>
                        </a:tabLst>
                      </a:pPr>
                      <a:r>
                        <a:rPr lang="en-US" sz="900" kern="0">
                          <a:effectLst/>
                        </a:rPr>
                        <a:t>3</a:t>
                      </a:r>
                      <a:endParaRPr lang="en-US" sz="1000" kern="100">
                        <a:effectLst/>
                        <a:latin typeface="Times New Roman" panose="02020603050405020304" pitchFamily="18" charset="0"/>
                        <a:ea typeface="Calibri" panose="020F0502020204030204" pitchFamily="34" charset="0"/>
                      </a:endParaRPr>
                    </a:p>
                  </a:txBody>
                  <a:tcPr marL="56323" marR="56323" marT="0" marB="0" anchor="ctr"/>
                </a:tc>
                <a:tc>
                  <a:txBody>
                    <a:bodyPr/>
                    <a:lstStyle/>
                    <a:p>
                      <a:pPr marL="0" marR="0">
                        <a:lnSpc>
                          <a:spcPct val="107000"/>
                        </a:lnSpc>
                        <a:spcBef>
                          <a:spcPts val="600"/>
                        </a:spcBef>
                        <a:spcAft>
                          <a:spcPts val="800"/>
                        </a:spcAft>
                        <a:buNone/>
                        <a:tabLst>
                          <a:tab pos="228600" algn="l"/>
                          <a:tab pos="685800" algn="l"/>
                          <a:tab pos="914400" algn="l"/>
                        </a:tabLst>
                      </a:pPr>
                      <a:r>
                        <a:rPr lang="en-US" sz="900" kern="0">
                          <a:effectLst/>
                        </a:rPr>
                        <a:t>Follow bearing</a:t>
                      </a:r>
                      <a:endParaRPr lang="en-US" sz="1000" kern="100">
                        <a:effectLst/>
                        <a:latin typeface="Times New Roman" panose="02020603050405020304" pitchFamily="18" charset="0"/>
                        <a:ea typeface="Calibri" panose="020F0502020204030204" pitchFamily="34" charset="0"/>
                      </a:endParaRPr>
                    </a:p>
                  </a:txBody>
                  <a:tcPr marL="56323" marR="56323" marT="0" marB="0" anchor="ctr"/>
                </a:tc>
                <a:tc>
                  <a:txBody>
                    <a:bodyPr/>
                    <a:lstStyle/>
                    <a:p>
                      <a:pPr marL="0" marR="0">
                        <a:lnSpc>
                          <a:spcPct val="107000"/>
                        </a:lnSpc>
                        <a:spcBef>
                          <a:spcPts val="600"/>
                        </a:spcBef>
                        <a:spcAft>
                          <a:spcPts val="800"/>
                        </a:spcAft>
                        <a:buNone/>
                        <a:tabLst>
                          <a:tab pos="228600" algn="l"/>
                          <a:tab pos="685800" algn="l"/>
                          <a:tab pos="914400" algn="l"/>
                        </a:tabLst>
                      </a:pPr>
                      <a:r>
                        <a:rPr lang="en-US" sz="900" kern="0">
                          <a:effectLst/>
                        </a:rPr>
                        <a:t>Ldr- Brian</a:t>
                      </a:r>
                      <a:endParaRPr lang="en-US" sz="1000" kern="100">
                        <a:effectLst/>
                      </a:endParaRPr>
                    </a:p>
                    <a:p>
                      <a:pPr marL="0" marR="0">
                        <a:lnSpc>
                          <a:spcPct val="107000"/>
                        </a:lnSpc>
                        <a:spcBef>
                          <a:spcPts val="600"/>
                        </a:spcBef>
                        <a:spcAft>
                          <a:spcPts val="800"/>
                        </a:spcAft>
                        <a:buNone/>
                        <a:tabLst>
                          <a:tab pos="228600" algn="l"/>
                          <a:tab pos="685800" algn="l"/>
                          <a:tab pos="914400" algn="l"/>
                        </a:tabLst>
                      </a:pPr>
                      <a:r>
                        <a:rPr lang="en-US" sz="900" kern="0">
                          <a:effectLst/>
                        </a:rPr>
                        <a:t>RLdr- Meg</a:t>
                      </a:r>
                      <a:endParaRPr lang="en-US" sz="1000" kern="100">
                        <a:effectLst/>
                        <a:latin typeface="Times New Roman" panose="02020603050405020304" pitchFamily="18" charset="0"/>
                        <a:ea typeface="Calibri" panose="020F0502020204030204" pitchFamily="34" charset="0"/>
                      </a:endParaRPr>
                    </a:p>
                  </a:txBody>
                  <a:tcPr marL="56323" marR="56323" marT="0" marB="0" anchor="ctr"/>
                </a:tc>
                <a:tc>
                  <a:txBody>
                    <a:bodyPr/>
                    <a:lstStyle/>
                    <a:p>
                      <a:pPr marL="0" marR="0">
                        <a:lnSpc>
                          <a:spcPct val="107000"/>
                        </a:lnSpc>
                        <a:spcBef>
                          <a:spcPts val="600"/>
                        </a:spcBef>
                        <a:spcAft>
                          <a:spcPts val="800"/>
                        </a:spcAft>
                        <a:buNone/>
                        <a:tabLst>
                          <a:tab pos="228600" algn="l"/>
                          <a:tab pos="685800" algn="l"/>
                          <a:tab pos="914400" algn="l"/>
                        </a:tabLst>
                      </a:pPr>
                      <a:r>
                        <a:rPr lang="en-US" sz="900" kern="0">
                          <a:effectLst/>
                        </a:rPr>
                        <a:t>Flat area </a:t>
                      </a:r>
                      <a:endParaRPr lang="en-US" sz="1000" kern="100">
                        <a:effectLst/>
                        <a:latin typeface="Times New Roman" panose="02020603050405020304" pitchFamily="18" charset="0"/>
                        <a:ea typeface="Calibri" panose="020F0502020204030204" pitchFamily="34" charset="0"/>
                      </a:endParaRPr>
                    </a:p>
                  </a:txBody>
                  <a:tcPr marL="56323" marR="56323" marT="0" marB="0" anchor="ctr"/>
                </a:tc>
                <a:tc>
                  <a:txBody>
                    <a:bodyPr/>
                    <a:lstStyle/>
                    <a:p>
                      <a:pPr marL="0" marR="0">
                        <a:lnSpc>
                          <a:spcPct val="107000"/>
                        </a:lnSpc>
                        <a:spcBef>
                          <a:spcPts val="600"/>
                        </a:spcBef>
                        <a:spcAft>
                          <a:spcPts val="800"/>
                        </a:spcAft>
                        <a:buNone/>
                        <a:tabLst>
                          <a:tab pos="228600" algn="l"/>
                          <a:tab pos="685800" algn="l"/>
                          <a:tab pos="914400" algn="l"/>
                        </a:tabLst>
                      </a:pPr>
                      <a:r>
                        <a:rPr lang="en-US" sz="900" kern="0">
                          <a:effectLst/>
                        </a:rPr>
                        <a:t>85</a:t>
                      </a:r>
                      <a:r>
                        <a:rPr lang="en-US" sz="900" kern="0">
                          <a:effectLst/>
                          <a:sym typeface="Symbol" panose="05050102010706020507" pitchFamily="18" charset="2"/>
                        </a:rPr>
                        <a:t></a:t>
                      </a:r>
                      <a:r>
                        <a:rPr lang="en-US" sz="900" kern="0">
                          <a:effectLst/>
                        </a:rPr>
                        <a:t> magnetic</a:t>
                      </a:r>
                      <a:endParaRPr lang="en-US" sz="1000" kern="100">
                        <a:effectLst/>
                        <a:latin typeface="Times New Roman" panose="02020603050405020304" pitchFamily="18" charset="0"/>
                        <a:ea typeface="Calibri" panose="020F0502020204030204" pitchFamily="34" charset="0"/>
                      </a:endParaRPr>
                    </a:p>
                  </a:txBody>
                  <a:tcPr marL="56323" marR="56323" marT="0" marB="0" anchor="ctr"/>
                </a:tc>
                <a:tc>
                  <a:txBody>
                    <a:bodyPr/>
                    <a:lstStyle/>
                    <a:p>
                      <a:pPr marL="0" marR="0">
                        <a:lnSpc>
                          <a:spcPct val="107000"/>
                        </a:lnSpc>
                        <a:spcBef>
                          <a:spcPts val="600"/>
                        </a:spcBef>
                        <a:spcAft>
                          <a:spcPts val="800"/>
                        </a:spcAft>
                        <a:buNone/>
                        <a:tabLst>
                          <a:tab pos="228600" algn="l"/>
                          <a:tab pos="685800" algn="l"/>
                          <a:tab pos="914400" algn="l"/>
                        </a:tabLst>
                      </a:pPr>
                      <a:r>
                        <a:rPr lang="en-US" sz="900" kern="0">
                          <a:effectLst/>
                        </a:rPr>
                        <a:t>0.3 mi</a:t>
                      </a:r>
                      <a:endParaRPr lang="en-US" sz="1000" kern="100">
                        <a:effectLst/>
                        <a:latin typeface="Times New Roman" panose="02020603050405020304" pitchFamily="18" charset="0"/>
                        <a:ea typeface="Calibri" panose="020F0502020204030204" pitchFamily="34" charset="0"/>
                      </a:endParaRPr>
                    </a:p>
                  </a:txBody>
                  <a:tcPr marL="56323" marR="56323" marT="0" marB="0" anchor="ctr"/>
                </a:tc>
                <a:tc>
                  <a:txBody>
                    <a:bodyPr/>
                    <a:lstStyle/>
                    <a:p>
                      <a:pPr marL="0" marR="0">
                        <a:lnSpc>
                          <a:spcPct val="107000"/>
                        </a:lnSpc>
                        <a:spcBef>
                          <a:spcPts val="600"/>
                        </a:spcBef>
                        <a:spcAft>
                          <a:spcPts val="800"/>
                        </a:spcAft>
                        <a:buNone/>
                        <a:tabLst>
                          <a:tab pos="228600" algn="l"/>
                          <a:tab pos="685800" algn="l"/>
                          <a:tab pos="914400" algn="l"/>
                        </a:tabLst>
                      </a:pPr>
                      <a:r>
                        <a:rPr lang="en-US" sz="900" kern="0">
                          <a:effectLst/>
                        </a:rPr>
                        <a:t>Intersection with 15</a:t>
                      </a:r>
                      <a:r>
                        <a:rPr lang="en-US" sz="900" kern="0">
                          <a:effectLst/>
                          <a:sym typeface="Symbol" panose="05050102010706020507" pitchFamily="18" charset="2"/>
                        </a:rPr>
                        <a:t></a:t>
                      </a:r>
                      <a:r>
                        <a:rPr lang="en-US" sz="900" kern="0">
                          <a:effectLst/>
                        </a:rPr>
                        <a:t> bearing on Sheep Peak</a:t>
                      </a:r>
                      <a:endParaRPr lang="en-US" sz="1000" kern="100">
                        <a:effectLst/>
                        <a:latin typeface="Times New Roman" panose="02020603050405020304" pitchFamily="18" charset="0"/>
                        <a:ea typeface="Calibri" panose="020F0502020204030204" pitchFamily="34" charset="0"/>
                      </a:endParaRPr>
                    </a:p>
                  </a:txBody>
                  <a:tcPr marL="56323" marR="56323" marT="0" marB="0" anchor="ctr"/>
                </a:tc>
                <a:tc>
                  <a:txBody>
                    <a:bodyPr/>
                    <a:lstStyle/>
                    <a:p>
                      <a:pPr marL="0" marR="0">
                        <a:lnSpc>
                          <a:spcPct val="107000"/>
                        </a:lnSpc>
                        <a:spcBef>
                          <a:spcPts val="600"/>
                        </a:spcBef>
                        <a:spcAft>
                          <a:spcPts val="800"/>
                        </a:spcAft>
                        <a:buNone/>
                        <a:tabLst>
                          <a:tab pos="228600" algn="l"/>
                          <a:tab pos="685800" algn="l"/>
                          <a:tab pos="914400" algn="l"/>
                        </a:tabLst>
                      </a:pPr>
                      <a:r>
                        <a:rPr lang="en-US" sz="900" kern="0">
                          <a:effectLst/>
                        </a:rPr>
                        <a:t>Terrain descends</a:t>
                      </a:r>
                      <a:endParaRPr lang="en-US" sz="1000" kern="100">
                        <a:effectLst/>
                        <a:latin typeface="Times New Roman" panose="02020603050405020304" pitchFamily="18" charset="0"/>
                        <a:ea typeface="Calibri" panose="020F0502020204030204" pitchFamily="34" charset="0"/>
                      </a:endParaRPr>
                    </a:p>
                  </a:txBody>
                  <a:tcPr marL="56323" marR="56323" marT="0" marB="0" anchor="ctr"/>
                </a:tc>
                <a:extLst>
                  <a:ext uri="{0D108BD9-81ED-4DB2-BD59-A6C34878D82A}">
                    <a16:rowId xmlns:a16="http://schemas.microsoft.com/office/drawing/2014/main" val="4104895360"/>
                  </a:ext>
                </a:extLst>
              </a:tr>
              <a:tr h="888915">
                <a:tc>
                  <a:txBody>
                    <a:bodyPr/>
                    <a:lstStyle/>
                    <a:p>
                      <a:pPr marL="0" marR="0" algn="ctr">
                        <a:lnSpc>
                          <a:spcPct val="107000"/>
                        </a:lnSpc>
                        <a:spcBef>
                          <a:spcPts val="600"/>
                        </a:spcBef>
                        <a:spcAft>
                          <a:spcPts val="800"/>
                        </a:spcAft>
                        <a:buNone/>
                        <a:tabLst>
                          <a:tab pos="228600" algn="l"/>
                          <a:tab pos="685800" algn="l"/>
                          <a:tab pos="914400" algn="l"/>
                        </a:tabLst>
                      </a:pPr>
                      <a:r>
                        <a:rPr lang="en-US" sz="900" kern="0">
                          <a:effectLst/>
                        </a:rPr>
                        <a:t>4</a:t>
                      </a:r>
                      <a:endParaRPr lang="en-US" sz="1000" kern="100">
                        <a:effectLst/>
                        <a:latin typeface="Times New Roman" panose="02020603050405020304" pitchFamily="18" charset="0"/>
                        <a:ea typeface="Calibri" panose="020F0502020204030204" pitchFamily="34" charset="0"/>
                      </a:endParaRPr>
                    </a:p>
                  </a:txBody>
                  <a:tcPr marL="56323" marR="56323" marT="0" marB="0" anchor="ctr"/>
                </a:tc>
                <a:tc>
                  <a:txBody>
                    <a:bodyPr/>
                    <a:lstStyle/>
                    <a:p>
                      <a:pPr marL="0" marR="0">
                        <a:lnSpc>
                          <a:spcPct val="107000"/>
                        </a:lnSpc>
                        <a:spcBef>
                          <a:spcPts val="600"/>
                        </a:spcBef>
                        <a:spcAft>
                          <a:spcPts val="800"/>
                        </a:spcAft>
                        <a:buNone/>
                        <a:tabLst>
                          <a:tab pos="228600" algn="l"/>
                          <a:tab pos="685800" algn="l"/>
                          <a:tab pos="914400" algn="l"/>
                        </a:tabLst>
                      </a:pPr>
                      <a:r>
                        <a:rPr lang="en-US" sz="900" kern="0">
                          <a:effectLst/>
                        </a:rPr>
                        <a:t>View summit </a:t>
                      </a:r>
                      <a:endParaRPr lang="en-US" sz="1000" kern="100">
                        <a:effectLst/>
                        <a:latin typeface="Times New Roman" panose="02020603050405020304" pitchFamily="18" charset="0"/>
                        <a:ea typeface="Calibri" panose="020F0502020204030204" pitchFamily="34" charset="0"/>
                      </a:endParaRPr>
                    </a:p>
                  </a:txBody>
                  <a:tcPr marL="56323" marR="56323" marT="0" marB="0" anchor="ctr"/>
                </a:tc>
                <a:tc>
                  <a:txBody>
                    <a:bodyPr/>
                    <a:lstStyle/>
                    <a:p>
                      <a:pPr marL="0" marR="0">
                        <a:lnSpc>
                          <a:spcPct val="107000"/>
                        </a:lnSpc>
                        <a:spcBef>
                          <a:spcPts val="600"/>
                        </a:spcBef>
                        <a:spcAft>
                          <a:spcPts val="800"/>
                        </a:spcAft>
                        <a:buNone/>
                        <a:tabLst>
                          <a:tab pos="228600" algn="l"/>
                          <a:tab pos="685800" algn="l"/>
                          <a:tab pos="914400" algn="l"/>
                        </a:tabLst>
                      </a:pPr>
                      <a:r>
                        <a:rPr lang="en-US" sz="900" kern="0">
                          <a:effectLst/>
                        </a:rPr>
                        <a:t>Ldr- Lara</a:t>
                      </a:r>
                      <a:endParaRPr lang="en-US" sz="1000" kern="100">
                        <a:effectLst/>
                      </a:endParaRPr>
                    </a:p>
                    <a:p>
                      <a:pPr marL="0" marR="0">
                        <a:lnSpc>
                          <a:spcPct val="107000"/>
                        </a:lnSpc>
                        <a:spcBef>
                          <a:spcPts val="600"/>
                        </a:spcBef>
                        <a:spcAft>
                          <a:spcPts val="800"/>
                        </a:spcAft>
                        <a:buNone/>
                        <a:tabLst>
                          <a:tab pos="228600" algn="l"/>
                          <a:tab pos="685800" algn="l"/>
                          <a:tab pos="914400" algn="l"/>
                        </a:tabLst>
                      </a:pPr>
                      <a:r>
                        <a:rPr lang="en-US" sz="900" kern="0">
                          <a:effectLst/>
                        </a:rPr>
                        <a:t>RLdr- Kay</a:t>
                      </a:r>
                      <a:endParaRPr lang="en-US" sz="1000" kern="100">
                        <a:effectLst/>
                        <a:latin typeface="Times New Roman" panose="02020603050405020304" pitchFamily="18" charset="0"/>
                        <a:ea typeface="Calibri" panose="020F0502020204030204" pitchFamily="34" charset="0"/>
                      </a:endParaRPr>
                    </a:p>
                  </a:txBody>
                  <a:tcPr marL="56323" marR="56323" marT="0" marB="0" anchor="ctr"/>
                </a:tc>
                <a:tc>
                  <a:txBody>
                    <a:bodyPr/>
                    <a:lstStyle/>
                    <a:p>
                      <a:pPr marL="0" marR="0">
                        <a:lnSpc>
                          <a:spcPct val="107000"/>
                        </a:lnSpc>
                        <a:spcBef>
                          <a:spcPts val="600"/>
                        </a:spcBef>
                        <a:spcAft>
                          <a:spcPts val="800"/>
                        </a:spcAft>
                        <a:buNone/>
                        <a:tabLst>
                          <a:tab pos="228600" algn="l"/>
                          <a:tab pos="685800" algn="l"/>
                          <a:tab pos="914400" algn="l"/>
                        </a:tabLst>
                      </a:pPr>
                      <a:r>
                        <a:rPr lang="en-US" sz="900" kern="0">
                          <a:effectLst/>
                        </a:rPr>
                        <a:t>At designated bearing</a:t>
                      </a:r>
                      <a:endParaRPr lang="en-US" sz="1000" kern="100">
                        <a:effectLst/>
                        <a:latin typeface="Times New Roman" panose="02020603050405020304" pitchFamily="18" charset="0"/>
                        <a:ea typeface="Calibri" panose="020F0502020204030204" pitchFamily="34" charset="0"/>
                      </a:endParaRPr>
                    </a:p>
                  </a:txBody>
                  <a:tcPr marL="56323" marR="56323" marT="0" marB="0" anchor="ctr"/>
                </a:tc>
                <a:tc>
                  <a:txBody>
                    <a:bodyPr/>
                    <a:lstStyle/>
                    <a:p>
                      <a:pPr marL="0" marR="0">
                        <a:lnSpc>
                          <a:spcPct val="107000"/>
                        </a:lnSpc>
                        <a:spcBef>
                          <a:spcPts val="600"/>
                        </a:spcBef>
                        <a:spcAft>
                          <a:spcPts val="800"/>
                        </a:spcAft>
                        <a:buNone/>
                        <a:tabLst>
                          <a:tab pos="228600" algn="l"/>
                          <a:tab pos="685800" algn="l"/>
                          <a:tab pos="914400" algn="l"/>
                        </a:tabLst>
                      </a:pPr>
                      <a:r>
                        <a:rPr lang="en-US" sz="900" kern="0">
                          <a:effectLst/>
                        </a:rPr>
                        <a:t>Easiest route up slope</a:t>
                      </a:r>
                      <a:endParaRPr lang="en-US" sz="1000" kern="100">
                        <a:effectLst/>
                        <a:latin typeface="Times New Roman" panose="02020603050405020304" pitchFamily="18" charset="0"/>
                        <a:ea typeface="Calibri" panose="020F0502020204030204" pitchFamily="34" charset="0"/>
                      </a:endParaRPr>
                    </a:p>
                  </a:txBody>
                  <a:tcPr marL="56323" marR="56323" marT="0" marB="0" anchor="ctr"/>
                </a:tc>
                <a:tc>
                  <a:txBody>
                    <a:bodyPr/>
                    <a:lstStyle/>
                    <a:p>
                      <a:pPr marL="0" marR="0">
                        <a:lnSpc>
                          <a:spcPct val="107000"/>
                        </a:lnSpc>
                        <a:spcBef>
                          <a:spcPts val="600"/>
                        </a:spcBef>
                        <a:spcAft>
                          <a:spcPts val="800"/>
                        </a:spcAft>
                        <a:buNone/>
                        <a:tabLst>
                          <a:tab pos="228600" algn="l"/>
                          <a:tab pos="685800" algn="l"/>
                          <a:tab pos="914400" algn="l"/>
                        </a:tabLst>
                      </a:pPr>
                      <a:r>
                        <a:rPr lang="en-US" sz="900" kern="0">
                          <a:effectLst/>
                        </a:rPr>
                        <a:t>250 ft</a:t>
                      </a:r>
                      <a:endParaRPr lang="en-US" sz="1000" kern="100">
                        <a:effectLst/>
                        <a:latin typeface="Times New Roman" panose="02020603050405020304" pitchFamily="18" charset="0"/>
                        <a:ea typeface="Calibri" panose="020F0502020204030204" pitchFamily="34" charset="0"/>
                      </a:endParaRPr>
                    </a:p>
                  </a:txBody>
                  <a:tcPr marL="56323" marR="56323" marT="0" marB="0" anchor="ctr"/>
                </a:tc>
                <a:tc>
                  <a:txBody>
                    <a:bodyPr/>
                    <a:lstStyle/>
                    <a:p>
                      <a:pPr marL="0" marR="0">
                        <a:lnSpc>
                          <a:spcPct val="107000"/>
                        </a:lnSpc>
                        <a:spcBef>
                          <a:spcPts val="600"/>
                        </a:spcBef>
                        <a:spcAft>
                          <a:spcPts val="800"/>
                        </a:spcAft>
                        <a:buNone/>
                        <a:tabLst>
                          <a:tab pos="228600" algn="l"/>
                          <a:tab pos="685800" algn="l"/>
                          <a:tab pos="914400" algn="l"/>
                        </a:tabLst>
                      </a:pPr>
                      <a:r>
                        <a:rPr lang="en-US" sz="900" kern="0">
                          <a:effectLst/>
                        </a:rPr>
                        <a:t>Summit</a:t>
                      </a:r>
                      <a:endParaRPr lang="en-US" sz="1000" kern="100">
                        <a:effectLst/>
                        <a:latin typeface="Times New Roman" panose="02020603050405020304" pitchFamily="18" charset="0"/>
                        <a:ea typeface="Calibri" panose="020F0502020204030204" pitchFamily="34" charset="0"/>
                      </a:endParaRPr>
                    </a:p>
                  </a:txBody>
                  <a:tcPr marL="56323" marR="56323" marT="0" marB="0" anchor="ctr"/>
                </a:tc>
                <a:tc>
                  <a:txBody>
                    <a:bodyPr/>
                    <a:lstStyle/>
                    <a:p>
                      <a:pPr marL="0" marR="0">
                        <a:lnSpc>
                          <a:spcPct val="107000"/>
                        </a:lnSpc>
                        <a:spcBef>
                          <a:spcPts val="600"/>
                        </a:spcBef>
                        <a:spcAft>
                          <a:spcPts val="800"/>
                        </a:spcAft>
                        <a:buNone/>
                        <a:tabLst>
                          <a:tab pos="228600" algn="l"/>
                          <a:tab pos="685800" algn="l"/>
                          <a:tab pos="914400" algn="l"/>
                        </a:tabLst>
                      </a:pPr>
                      <a:r>
                        <a:rPr lang="en-US" sz="900" kern="0">
                          <a:effectLst/>
                        </a:rPr>
                        <a:t>Terrain descends</a:t>
                      </a:r>
                      <a:endParaRPr lang="en-US" sz="1000" kern="100">
                        <a:effectLst/>
                        <a:latin typeface="Times New Roman" panose="02020603050405020304" pitchFamily="18" charset="0"/>
                        <a:ea typeface="Calibri" panose="020F0502020204030204" pitchFamily="34" charset="0"/>
                      </a:endParaRPr>
                    </a:p>
                  </a:txBody>
                  <a:tcPr marL="56323" marR="56323" marT="0" marB="0" anchor="ctr"/>
                </a:tc>
                <a:extLst>
                  <a:ext uri="{0D108BD9-81ED-4DB2-BD59-A6C34878D82A}">
                    <a16:rowId xmlns:a16="http://schemas.microsoft.com/office/drawing/2014/main" val="3813719924"/>
                  </a:ext>
                </a:extLst>
              </a:tr>
              <a:tr h="699388">
                <a:tc>
                  <a:txBody>
                    <a:bodyPr/>
                    <a:lstStyle/>
                    <a:p>
                      <a:pPr marL="0" marR="0" algn="ctr">
                        <a:lnSpc>
                          <a:spcPct val="107000"/>
                        </a:lnSpc>
                        <a:spcBef>
                          <a:spcPts val="600"/>
                        </a:spcBef>
                        <a:spcAft>
                          <a:spcPts val="800"/>
                        </a:spcAft>
                        <a:buNone/>
                        <a:tabLst>
                          <a:tab pos="228600" algn="l"/>
                          <a:tab pos="685800" algn="l"/>
                          <a:tab pos="914400" algn="l"/>
                        </a:tabLst>
                      </a:pPr>
                      <a:r>
                        <a:rPr lang="en-US" sz="900" kern="0">
                          <a:effectLst/>
                        </a:rPr>
                        <a:t>5</a:t>
                      </a:r>
                      <a:endParaRPr lang="en-US" sz="1000" kern="100">
                        <a:effectLst/>
                        <a:latin typeface="Times New Roman" panose="02020603050405020304" pitchFamily="18" charset="0"/>
                        <a:ea typeface="Calibri" panose="020F0502020204030204" pitchFamily="34" charset="0"/>
                      </a:endParaRPr>
                    </a:p>
                  </a:txBody>
                  <a:tcPr marL="56323" marR="56323" marT="0" marB="0" anchor="ctr"/>
                </a:tc>
                <a:tc gridSpan="7">
                  <a:txBody>
                    <a:bodyPr/>
                    <a:lstStyle/>
                    <a:p>
                      <a:pPr marL="0" marR="0">
                        <a:lnSpc>
                          <a:spcPct val="107000"/>
                        </a:lnSpc>
                        <a:spcBef>
                          <a:spcPts val="600"/>
                        </a:spcBef>
                        <a:spcAft>
                          <a:spcPts val="800"/>
                        </a:spcAft>
                        <a:buNone/>
                        <a:tabLst>
                          <a:tab pos="228600" algn="l"/>
                          <a:tab pos="685800" algn="l"/>
                          <a:tab pos="914400" algn="l"/>
                        </a:tabLst>
                      </a:pPr>
                      <a:r>
                        <a:rPr lang="en-US" sz="900" kern="0" dirty="0">
                          <a:effectLst/>
                        </a:rPr>
                        <a:t>Etc., Continue planning route back to trailhead.</a:t>
                      </a:r>
                      <a:endParaRPr lang="en-US" sz="1000" kern="100" dirty="0">
                        <a:effectLst/>
                        <a:latin typeface="Times New Roman" panose="02020603050405020304" pitchFamily="18" charset="0"/>
                        <a:ea typeface="Calibri" panose="020F0502020204030204" pitchFamily="34" charset="0"/>
                      </a:endParaRPr>
                    </a:p>
                  </a:txBody>
                  <a:tcPr marL="56323" marR="56323"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530284676"/>
                  </a:ext>
                </a:extLst>
              </a:tr>
            </a:tbl>
          </a:graphicData>
        </a:graphic>
      </p:graphicFrame>
    </p:spTree>
    <p:extLst>
      <p:ext uri="{BB962C8B-B14F-4D97-AF65-F5344CB8AC3E}">
        <p14:creationId xmlns:p14="http://schemas.microsoft.com/office/powerpoint/2010/main" val="21942276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2A112-604E-D411-7484-62E91803B36C}"/>
              </a:ext>
            </a:extLst>
          </p:cNvPr>
          <p:cNvSpPr>
            <a:spLocks noGrp="1"/>
          </p:cNvSpPr>
          <p:nvPr>
            <p:ph type="title"/>
          </p:nvPr>
        </p:nvSpPr>
        <p:spPr/>
        <p:txBody>
          <a:bodyPr/>
          <a:lstStyle/>
          <a:p>
            <a:r>
              <a:rPr lang="en-US" dirty="0"/>
              <a:t>Introductions</a:t>
            </a:r>
          </a:p>
        </p:txBody>
      </p:sp>
      <p:sp>
        <p:nvSpPr>
          <p:cNvPr id="3" name="Content Placeholder 2">
            <a:extLst>
              <a:ext uri="{FF2B5EF4-FFF2-40B4-BE49-F238E27FC236}">
                <a16:creationId xmlns:a16="http://schemas.microsoft.com/office/drawing/2014/main" id="{EEE37568-47BD-0350-1DA8-DFFEEF785E3E}"/>
              </a:ext>
            </a:extLst>
          </p:cNvPr>
          <p:cNvSpPr>
            <a:spLocks noGrp="1"/>
          </p:cNvSpPr>
          <p:nvPr>
            <p:ph idx="1"/>
          </p:nvPr>
        </p:nvSpPr>
        <p:spPr/>
        <p:txBody>
          <a:bodyPr/>
          <a:lstStyle/>
          <a:p>
            <a:r>
              <a:rPr lang="en-US" dirty="0"/>
              <a:t>Name</a:t>
            </a:r>
          </a:p>
          <a:p>
            <a:r>
              <a:rPr lang="en-US" dirty="0"/>
              <a:t>How long you’ve lived in Colorado and where you’re from</a:t>
            </a:r>
          </a:p>
          <a:p>
            <a:r>
              <a:rPr lang="en-US" dirty="0"/>
              <a:t>Reason for taking WTS</a:t>
            </a:r>
          </a:p>
          <a:p>
            <a:r>
              <a:rPr lang="en-US" dirty="0"/>
              <a:t>Hiking experience (Climbed a 14er? Hiked above </a:t>
            </a:r>
            <a:r>
              <a:rPr lang="en-US" dirty="0" err="1"/>
              <a:t>treeline</a:t>
            </a:r>
            <a:r>
              <a:rPr lang="en-US" dirty="0"/>
              <a:t>? Previous compass experience?  Snow travel?)</a:t>
            </a:r>
          </a:p>
          <a:p>
            <a:r>
              <a:rPr lang="en-US" dirty="0"/>
              <a:t>Plans to take other CMC schools?</a:t>
            </a:r>
          </a:p>
        </p:txBody>
      </p:sp>
    </p:spTree>
    <p:extLst>
      <p:ext uri="{BB962C8B-B14F-4D97-AF65-F5344CB8AC3E}">
        <p14:creationId xmlns:p14="http://schemas.microsoft.com/office/powerpoint/2010/main" val="21210136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240279" y="597700"/>
            <a:ext cx="1456765" cy="168078"/>
          </a:xfrm>
          <a:prstGeom prst="rect">
            <a:avLst/>
          </a:prstGeom>
        </p:spPr>
        <p:txBody>
          <a:bodyPr vert="horz" wrap="square" lIns="0" tIns="11766" rIns="0" bIns="0" rtlCol="0">
            <a:spAutoFit/>
          </a:bodyPr>
          <a:lstStyle/>
          <a:p>
            <a:pPr marL="11206">
              <a:spcBef>
                <a:spcPts val="93"/>
              </a:spcBef>
            </a:pPr>
            <a:r>
              <a:rPr sz="1015" b="1" dirty="0">
                <a:latin typeface="Calibri"/>
                <a:cs typeface="Calibri"/>
              </a:rPr>
              <a:t>WTS</a:t>
            </a:r>
            <a:r>
              <a:rPr sz="1015" b="1" spc="-4" dirty="0">
                <a:latin typeface="Calibri"/>
                <a:cs typeface="Calibri"/>
              </a:rPr>
              <a:t> </a:t>
            </a:r>
            <a:r>
              <a:rPr sz="1015" b="1" dirty="0">
                <a:latin typeface="Calibri"/>
                <a:cs typeface="Calibri"/>
              </a:rPr>
              <a:t>Spring</a:t>
            </a:r>
            <a:r>
              <a:rPr sz="1015" b="1" spc="13" dirty="0">
                <a:latin typeface="Calibri"/>
                <a:cs typeface="Calibri"/>
              </a:rPr>
              <a:t> </a:t>
            </a:r>
            <a:r>
              <a:rPr sz="1015" b="1" dirty="0">
                <a:latin typeface="Calibri"/>
                <a:cs typeface="Calibri"/>
              </a:rPr>
              <a:t>2026</a:t>
            </a:r>
            <a:r>
              <a:rPr sz="1015" b="1" spc="9" dirty="0">
                <a:latin typeface="Calibri"/>
                <a:cs typeface="Calibri"/>
              </a:rPr>
              <a:t> </a:t>
            </a:r>
            <a:r>
              <a:rPr sz="1015" b="1" dirty="0">
                <a:latin typeface="Calibri"/>
                <a:cs typeface="Calibri"/>
              </a:rPr>
              <a:t>Group</a:t>
            </a:r>
            <a:r>
              <a:rPr sz="1015" b="1" spc="22" dirty="0">
                <a:latin typeface="Calibri"/>
                <a:cs typeface="Calibri"/>
              </a:rPr>
              <a:t> </a:t>
            </a:r>
            <a:r>
              <a:rPr sz="1015" b="1" spc="-22" dirty="0">
                <a:latin typeface="Calibri"/>
                <a:cs typeface="Calibri"/>
              </a:rPr>
              <a:t>11</a:t>
            </a:r>
            <a:endParaRPr sz="1015">
              <a:latin typeface="Calibri"/>
              <a:cs typeface="Calibri"/>
            </a:endParaRPr>
          </a:p>
        </p:txBody>
      </p:sp>
      <p:sp>
        <p:nvSpPr>
          <p:cNvPr id="3" name="object 3"/>
          <p:cNvSpPr txBox="1"/>
          <p:nvPr/>
        </p:nvSpPr>
        <p:spPr>
          <a:xfrm>
            <a:off x="3728869" y="885529"/>
            <a:ext cx="214032" cy="128428"/>
          </a:xfrm>
          <a:prstGeom prst="rect">
            <a:avLst/>
          </a:prstGeom>
        </p:spPr>
        <p:txBody>
          <a:bodyPr vert="horz" wrap="square" lIns="0" tIns="12886" rIns="0" bIns="0" rtlCol="0">
            <a:spAutoFit/>
          </a:bodyPr>
          <a:lstStyle/>
          <a:p>
            <a:pPr marL="11206">
              <a:spcBef>
                <a:spcPts val="101"/>
              </a:spcBef>
            </a:pPr>
            <a:r>
              <a:rPr sz="750" b="1" spc="-18" dirty="0">
                <a:latin typeface="Calibri"/>
                <a:cs typeface="Calibri"/>
              </a:rPr>
              <a:t>Date</a:t>
            </a:r>
            <a:endParaRPr sz="750">
              <a:latin typeface="Calibri"/>
              <a:cs typeface="Calibri"/>
            </a:endParaRPr>
          </a:p>
        </p:txBody>
      </p:sp>
      <p:sp>
        <p:nvSpPr>
          <p:cNvPr id="4" name="object 4"/>
          <p:cNvSpPr txBox="1"/>
          <p:nvPr/>
        </p:nvSpPr>
        <p:spPr>
          <a:xfrm>
            <a:off x="4202206" y="885529"/>
            <a:ext cx="594472" cy="128428"/>
          </a:xfrm>
          <a:prstGeom prst="rect">
            <a:avLst/>
          </a:prstGeom>
        </p:spPr>
        <p:txBody>
          <a:bodyPr vert="horz" wrap="square" lIns="0" tIns="12886" rIns="0" bIns="0" rtlCol="0">
            <a:spAutoFit/>
          </a:bodyPr>
          <a:lstStyle/>
          <a:p>
            <a:pPr marL="11206">
              <a:spcBef>
                <a:spcPts val="101"/>
              </a:spcBef>
              <a:tabLst>
                <a:tab pos="344599" algn="l"/>
              </a:tabLst>
            </a:pPr>
            <a:r>
              <a:rPr sz="750" b="1" spc="-18" dirty="0">
                <a:latin typeface="Calibri"/>
                <a:cs typeface="Calibri"/>
              </a:rPr>
              <a:t>Time</a:t>
            </a:r>
            <a:r>
              <a:rPr sz="750" b="1" dirty="0">
                <a:latin typeface="Calibri"/>
                <a:cs typeface="Calibri"/>
              </a:rPr>
              <a:t>	</a:t>
            </a:r>
            <a:r>
              <a:rPr sz="750" b="1" spc="-9" dirty="0">
                <a:latin typeface="Calibri"/>
                <a:cs typeface="Calibri"/>
              </a:rPr>
              <a:t>Notes</a:t>
            </a:r>
            <a:endParaRPr sz="750">
              <a:latin typeface="Calibri"/>
              <a:cs typeface="Calibri"/>
            </a:endParaRPr>
          </a:p>
        </p:txBody>
      </p:sp>
      <p:sp>
        <p:nvSpPr>
          <p:cNvPr id="5" name="object 5"/>
          <p:cNvSpPr txBox="1"/>
          <p:nvPr/>
        </p:nvSpPr>
        <p:spPr>
          <a:xfrm>
            <a:off x="6629400" y="885529"/>
            <a:ext cx="688041" cy="128428"/>
          </a:xfrm>
          <a:prstGeom prst="rect">
            <a:avLst/>
          </a:prstGeom>
        </p:spPr>
        <p:txBody>
          <a:bodyPr vert="horz" wrap="square" lIns="0" tIns="12886" rIns="0" bIns="0" rtlCol="0">
            <a:spAutoFit/>
          </a:bodyPr>
          <a:lstStyle/>
          <a:p>
            <a:pPr marL="11206">
              <a:spcBef>
                <a:spcPts val="101"/>
              </a:spcBef>
            </a:pPr>
            <a:r>
              <a:rPr sz="750" b="1" dirty="0">
                <a:latin typeface="Calibri"/>
                <a:cs typeface="Calibri"/>
              </a:rPr>
              <a:t>Prior</a:t>
            </a:r>
            <a:r>
              <a:rPr sz="750" b="1" spc="13" dirty="0">
                <a:latin typeface="Calibri"/>
                <a:cs typeface="Calibri"/>
              </a:rPr>
              <a:t> </a:t>
            </a:r>
            <a:r>
              <a:rPr sz="750" b="1" dirty="0">
                <a:latin typeface="Calibri"/>
                <a:cs typeface="Calibri"/>
              </a:rPr>
              <a:t>to</a:t>
            </a:r>
            <a:r>
              <a:rPr sz="750" b="1" spc="9" dirty="0">
                <a:latin typeface="Calibri"/>
                <a:cs typeface="Calibri"/>
              </a:rPr>
              <a:t> </a:t>
            </a:r>
            <a:r>
              <a:rPr sz="750" b="1" spc="-9" dirty="0">
                <a:latin typeface="Calibri"/>
                <a:cs typeface="Calibri"/>
              </a:rPr>
              <a:t>Meeting</a:t>
            </a:r>
            <a:endParaRPr sz="750">
              <a:latin typeface="Calibri"/>
              <a:cs typeface="Calibri"/>
            </a:endParaRPr>
          </a:p>
        </p:txBody>
      </p:sp>
      <p:graphicFrame>
        <p:nvGraphicFramePr>
          <p:cNvPr id="6" name="object 6"/>
          <p:cNvGraphicFramePr>
            <a:graphicFrameLocks noGrp="1"/>
          </p:cNvGraphicFramePr>
          <p:nvPr/>
        </p:nvGraphicFramePr>
        <p:xfrm>
          <a:off x="2224592" y="1024666"/>
          <a:ext cx="6404159" cy="4134560"/>
        </p:xfrm>
        <a:graphic>
          <a:graphicData uri="http://schemas.openxmlformats.org/drawingml/2006/table">
            <a:tbl>
              <a:tblPr firstRow="1" bandRow="1">
                <a:tableStyleId>{2D5ABB26-0587-4C30-8999-92F81FD0307C}</a:tableStyleId>
              </a:tblPr>
              <a:tblGrid>
                <a:gridCol w="1343585">
                  <a:extLst>
                    <a:ext uri="{9D8B030D-6E8A-4147-A177-3AD203B41FA5}">
                      <a16:colId xmlns:a16="http://schemas.microsoft.com/office/drawing/2014/main" val="20000"/>
                    </a:ext>
                  </a:extLst>
                </a:gridCol>
                <a:gridCol w="516590">
                  <a:extLst>
                    <a:ext uri="{9D8B030D-6E8A-4147-A177-3AD203B41FA5}">
                      <a16:colId xmlns:a16="http://schemas.microsoft.com/office/drawing/2014/main" val="20001"/>
                    </a:ext>
                  </a:extLst>
                </a:gridCol>
                <a:gridCol w="439831">
                  <a:extLst>
                    <a:ext uri="{9D8B030D-6E8A-4147-A177-3AD203B41FA5}">
                      <a16:colId xmlns:a16="http://schemas.microsoft.com/office/drawing/2014/main" val="20002"/>
                    </a:ext>
                  </a:extLst>
                </a:gridCol>
                <a:gridCol w="2093819">
                  <a:extLst>
                    <a:ext uri="{9D8B030D-6E8A-4147-A177-3AD203B41FA5}">
                      <a16:colId xmlns:a16="http://schemas.microsoft.com/office/drawing/2014/main" val="20003"/>
                    </a:ext>
                  </a:extLst>
                </a:gridCol>
                <a:gridCol w="2010334">
                  <a:extLst>
                    <a:ext uri="{9D8B030D-6E8A-4147-A177-3AD203B41FA5}">
                      <a16:colId xmlns:a16="http://schemas.microsoft.com/office/drawing/2014/main" val="20004"/>
                    </a:ext>
                  </a:extLst>
                </a:gridCol>
              </a:tblGrid>
              <a:tr h="366993">
                <a:tc>
                  <a:txBody>
                    <a:bodyPr/>
                    <a:lstStyle/>
                    <a:p>
                      <a:pPr>
                        <a:lnSpc>
                          <a:spcPct val="100000"/>
                        </a:lnSpc>
                      </a:pPr>
                      <a:endParaRPr sz="800">
                        <a:latin typeface="Times New Roman"/>
                        <a:cs typeface="Times New Roman"/>
                      </a:endParaRPr>
                    </a:p>
                    <a:p>
                      <a:pPr marL="19685">
                        <a:lnSpc>
                          <a:spcPct val="100000"/>
                        </a:lnSpc>
                      </a:pPr>
                      <a:r>
                        <a:rPr sz="700" b="1" dirty="0">
                          <a:latin typeface="Calibri"/>
                          <a:cs typeface="Calibri"/>
                        </a:rPr>
                        <a:t>Group</a:t>
                      </a:r>
                      <a:r>
                        <a:rPr sz="700" b="1" spc="-20" dirty="0">
                          <a:latin typeface="Calibri"/>
                          <a:cs typeface="Calibri"/>
                        </a:rPr>
                        <a:t> </a:t>
                      </a:r>
                      <a:r>
                        <a:rPr sz="700" b="1" spc="-10" dirty="0">
                          <a:latin typeface="Calibri"/>
                          <a:cs typeface="Calibri"/>
                        </a:rPr>
                        <a:t>Meeting </a:t>
                      </a:r>
                      <a:r>
                        <a:rPr sz="700" b="1" spc="-50" dirty="0">
                          <a:latin typeface="Calibri"/>
                          <a:cs typeface="Calibri"/>
                        </a:rPr>
                        <a:t>1</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p>
                      <a:pPr marL="7620" algn="ctr">
                        <a:lnSpc>
                          <a:spcPct val="100000"/>
                        </a:lnSpc>
                      </a:pPr>
                      <a:r>
                        <a:rPr sz="700" dirty="0">
                          <a:latin typeface="Calibri"/>
                          <a:cs typeface="Calibri"/>
                        </a:rPr>
                        <a:t>Tue,</a:t>
                      </a:r>
                      <a:r>
                        <a:rPr sz="700" spc="-30" dirty="0">
                          <a:latin typeface="Calibri"/>
                          <a:cs typeface="Calibri"/>
                        </a:rPr>
                        <a:t> </a:t>
                      </a:r>
                      <a:r>
                        <a:rPr sz="700" dirty="0">
                          <a:latin typeface="Calibri"/>
                          <a:cs typeface="Calibri"/>
                        </a:rPr>
                        <a:t>Apr</a:t>
                      </a:r>
                      <a:r>
                        <a:rPr sz="700" spc="-30" dirty="0">
                          <a:latin typeface="Calibri"/>
                          <a:cs typeface="Calibri"/>
                        </a:rPr>
                        <a:t> </a:t>
                      </a:r>
                      <a:r>
                        <a:rPr sz="700" spc="-50" dirty="0">
                          <a:latin typeface="Calibri"/>
                          <a:cs typeface="Calibri"/>
                        </a:rPr>
                        <a:t>7</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p>
                      <a:pPr marL="9525" algn="ctr">
                        <a:lnSpc>
                          <a:spcPct val="100000"/>
                        </a:lnSpc>
                      </a:pPr>
                      <a:r>
                        <a:rPr sz="700" spc="-20" dirty="0">
                          <a:latin typeface="Calibri"/>
                          <a:cs typeface="Calibri"/>
                        </a:rPr>
                        <a:t>7:00</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9685">
                        <a:lnSpc>
                          <a:spcPct val="100000"/>
                        </a:lnSpc>
                      </a:pPr>
                      <a:r>
                        <a:rPr sz="700" dirty="0">
                          <a:latin typeface="Calibri"/>
                          <a:cs typeface="Calibri"/>
                        </a:rPr>
                        <a:t>Basic</a:t>
                      </a:r>
                      <a:r>
                        <a:rPr sz="700" spc="-35" dirty="0">
                          <a:latin typeface="Calibri"/>
                          <a:cs typeface="Calibri"/>
                        </a:rPr>
                        <a:t> </a:t>
                      </a:r>
                      <a:r>
                        <a:rPr sz="700" dirty="0">
                          <a:latin typeface="Calibri"/>
                          <a:cs typeface="Calibri"/>
                        </a:rPr>
                        <a:t>equipment</a:t>
                      </a:r>
                      <a:r>
                        <a:rPr sz="700" spc="-30" dirty="0">
                          <a:latin typeface="Calibri"/>
                          <a:cs typeface="Calibri"/>
                        </a:rPr>
                        <a:t> </a:t>
                      </a:r>
                      <a:r>
                        <a:rPr sz="700" dirty="0">
                          <a:latin typeface="Calibri"/>
                          <a:cs typeface="Calibri"/>
                        </a:rPr>
                        <a:t>for</a:t>
                      </a:r>
                      <a:r>
                        <a:rPr sz="700" spc="-25" dirty="0">
                          <a:latin typeface="Calibri"/>
                          <a:cs typeface="Calibri"/>
                        </a:rPr>
                        <a:t> </a:t>
                      </a:r>
                      <a:r>
                        <a:rPr sz="700" dirty="0">
                          <a:latin typeface="Calibri"/>
                          <a:cs typeface="Calibri"/>
                        </a:rPr>
                        <a:t>hiking,</a:t>
                      </a:r>
                      <a:r>
                        <a:rPr sz="700" spc="-35" dirty="0">
                          <a:latin typeface="Calibri"/>
                          <a:cs typeface="Calibri"/>
                        </a:rPr>
                        <a:t> </a:t>
                      </a:r>
                      <a:r>
                        <a:rPr sz="700" dirty="0">
                          <a:latin typeface="Calibri"/>
                          <a:cs typeface="Calibri"/>
                        </a:rPr>
                        <a:t>personal</a:t>
                      </a:r>
                      <a:r>
                        <a:rPr sz="700" spc="-30" dirty="0">
                          <a:latin typeface="Calibri"/>
                          <a:cs typeface="Calibri"/>
                        </a:rPr>
                        <a:t> </a:t>
                      </a:r>
                      <a:r>
                        <a:rPr sz="700" spc="-10" dirty="0">
                          <a:latin typeface="Calibri"/>
                          <a:cs typeface="Calibri"/>
                        </a:rPr>
                        <a:t>hygiene,</a:t>
                      </a:r>
                      <a:endParaRPr sz="700">
                        <a:latin typeface="Calibri"/>
                        <a:cs typeface="Calibri"/>
                      </a:endParaRPr>
                    </a:p>
                    <a:p>
                      <a:pPr marL="19685">
                        <a:lnSpc>
                          <a:spcPct val="100000"/>
                        </a:lnSpc>
                        <a:spcBef>
                          <a:spcPts val="135"/>
                        </a:spcBef>
                      </a:pPr>
                      <a:r>
                        <a:rPr sz="700" dirty="0">
                          <a:latin typeface="Calibri"/>
                          <a:cs typeface="Calibri"/>
                        </a:rPr>
                        <a:t>leave</a:t>
                      </a:r>
                      <a:r>
                        <a:rPr sz="700" spc="-20" dirty="0">
                          <a:latin typeface="Calibri"/>
                          <a:cs typeface="Calibri"/>
                        </a:rPr>
                        <a:t> </a:t>
                      </a:r>
                      <a:r>
                        <a:rPr sz="700" dirty="0">
                          <a:latin typeface="Calibri"/>
                          <a:cs typeface="Calibri"/>
                        </a:rPr>
                        <a:t>no</a:t>
                      </a:r>
                      <a:r>
                        <a:rPr sz="700" spc="-15" dirty="0">
                          <a:latin typeface="Calibri"/>
                          <a:cs typeface="Calibri"/>
                        </a:rPr>
                        <a:t> </a:t>
                      </a:r>
                      <a:r>
                        <a:rPr sz="700" spc="-10" dirty="0">
                          <a:latin typeface="Calibri"/>
                          <a:cs typeface="Calibri"/>
                        </a:rPr>
                        <a:t>trace</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44145" indent="-123825">
                        <a:lnSpc>
                          <a:spcPct val="100000"/>
                        </a:lnSpc>
                        <a:buAutoNum type="arabicPeriod"/>
                        <a:tabLst>
                          <a:tab pos="144780" algn="l"/>
                        </a:tabLst>
                      </a:pPr>
                      <a:r>
                        <a:rPr sz="700" dirty="0">
                          <a:latin typeface="Calibri"/>
                          <a:cs typeface="Calibri"/>
                        </a:rPr>
                        <a:t>Read</a:t>
                      </a:r>
                      <a:r>
                        <a:rPr sz="700" spc="-15" dirty="0">
                          <a:latin typeface="Calibri"/>
                          <a:cs typeface="Calibri"/>
                        </a:rPr>
                        <a:t> </a:t>
                      </a:r>
                      <a:r>
                        <a:rPr sz="700" dirty="0">
                          <a:latin typeface="Calibri"/>
                          <a:cs typeface="Calibri"/>
                        </a:rPr>
                        <a:t>Section</a:t>
                      </a:r>
                      <a:r>
                        <a:rPr sz="700" spc="-15" dirty="0">
                          <a:latin typeface="Calibri"/>
                          <a:cs typeface="Calibri"/>
                        </a:rPr>
                        <a:t> </a:t>
                      </a:r>
                      <a:r>
                        <a:rPr sz="700" dirty="0">
                          <a:latin typeface="Calibri"/>
                          <a:cs typeface="Calibri"/>
                        </a:rPr>
                        <a:t>I</a:t>
                      </a:r>
                      <a:r>
                        <a:rPr sz="700" spc="-15" dirty="0">
                          <a:latin typeface="Calibri"/>
                          <a:cs typeface="Calibri"/>
                        </a:rPr>
                        <a:t> </a:t>
                      </a:r>
                      <a:r>
                        <a:rPr sz="700" dirty="0">
                          <a:latin typeface="Calibri"/>
                          <a:cs typeface="Calibri"/>
                        </a:rPr>
                        <a:t>-</a:t>
                      </a:r>
                      <a:r>
                        <a:rPr sz="700" spc="-15" dirty="0">
                          <a:latin typeface="Calibri"/>
                          <a:cs typeface="Calibri"/>
                        </a:rPr>
                        <a:t> </a:t>
                      </a:r>
                      <a:r>
                        <a:rPr sz="700" dirty="0">
                          <a:latin typeface="Calibri"/>
                          <a:cs typeface="Calibri"/>
                        </a:rPr>
                        <a:t>Fundamentals</a:t>
                      </a:r>
                      <a:r>
                        <a:rPr sz="700" spc="-15" dirty="0">
                          <a:latin typeface="Calibri"/>
                          <a:cs typeface="Calibri"/>
                        </a:rPr>
                        <a:t> </a:t>
                      </a:r>
                      <a:r>
                        <a:rPr sz="700" dirty="0">
                          <a:latin typeface="Calibri"/>
                          <a:cs typeface="Calibri"/>
                        </a:rPr>
                        <a:t>(Chapters</a:t>
                      </a:r>
                      <a:r>
                        <a:rPr sz="700" spc="-20" dirty="0">
                          <a:latin typeface="Calibri"/>
                          <a:cs typeface="Calibri"/>
                        </a:rPr>
                        <a:t> </a:t>
                      </a:r>
                      <a:r>
                        <a:rPr sz="700" dirty="0">
                          <a:latin typeface="Calibri"/>
                          <a:cs typeface="Calibri"/>
                        </a:rPr>
                        <a:t>1</a:t>
                      </a:r>
                      <a:r>
                        <a:rPr sz="700" spc="-15" dirty="0">
                          <a:latin typeface="Calibri"/>
                          <a:cs typeface="Calibri"/>
                        </a:rPr>
                        <a:t> </a:t>
                      </a:r>
                      <a:r>
                        <a:rPr sz="700" dirty="0">
                          <a:latin typeface="Calibri"/>
                          <a:cs typeface="Calibri"/>
                        </a:rPr>
                        <a:t>-</a:t>
                      </a:r>
                      <a:r>
                        <a:rPr sz="700" spc="-20" dirty="0">
                          <a:latin typeface="Calibri"/>
                          <a:cs typeface="Calibri"/>
                        </a:rPr>
                        <a:t> </a:t>
                      </a:r>
                      <a:r>
                        <a:rPr sz="700" spc="-25" dirty="0">
                          <a:latin typeface="Calibri"/>
                          <a:cs typeface="Calibri"/>
                        </a:rPr>
                        <a:t>7)</a:t>
                      </a:r>
                      <a:endParaRPr sz="700">
                        <a:latin typeface="Calibri"/>
                        <a:cs typeface="Calibri"/>
                      </a:endParaRPr>
                    </a:p>
                    <a:p>
                      <a:pPr marL="143510" indent="-123825">
                        <a:lnSpc>
                          <a:spcPct val="100000"/>
                        </a:lnSpc>
                        <a:spcBef>
                          <a:spcPts val="135"/>
                        </a:spcBef>
                        <a:buAutoNum type="arabicPeriod"/>
                        <a:tabLst>
                          <a:tab pos="144145" algn="l"/>
                        </a:tabLst>
                      </a:pPr>
                      <a:r>
                        <a:rPr sz="700" dirty="0">
                          <a:latin typeface="Calibri"/>
                          <a:cs typeface="Calibri"/>
                        </a:rPr>
                        <a:t>Watch</a:t>
                      </a:r>
                      <a:r>
                        <a:rPr sz="700" spc="-15" dirty="0">
                          <a:latin typeface="Calibri"/>
                          <a:cs typeface="Calibri"/>
                        </a:rPr>
                        <a:t> </a:t>
                      </a:r>
                      <a:r>
                        <a:rPr sz="700" dirty="0">
                          <a:latin typeface="Calibri"/>
                          <a:cs typeface="Calibri"/>
                        </a:rPr>
                        <a:t>video</a:t>
                      </a:r>
                      <a:r>
                        <a:rPr sz="700" spc="-15" dirty="0">
                          <a:latin typeface="Calibri"/>
                          <a:cs typeface="Calibri"/>
                        </a:rPr>
                        <a:t> </a:t>
                      </a:r>
                      <a:r>
                        <a:rPr sz="700" dirty="0">
                          <a:latin typeface="Calibri"/>
                          <a:cs typeface="Calibri"/>
                        </a:rPr>
                        <a:t>–</a:t>
                      </a:r>
                      <a:r>
                        <a:rPr sz="700" spc="-10" dirty="0">
                          <a:latin typeface="Calibri"/>
                          <a:cs typeface="Calibri"/>
                        </a:rPr>
                        <a:t> </a:t>
                      </a:r>
                      <a:r>
                        <a:rPr sz="700" dirty="0">
                          <a:latin typeface="Calibri"/>
                          <a:cs typeface="Calibri"/>
                        </a:rPr>
                        <a:t>Gear</a:t>
                      </a:r>
                      <a:r>
                        <a:rPr sz="700" spc="-20" dirty="0">
                          <a:latin typeface="Calibri"/>
                          <a:cs typeface="Calibri"/>
                        </a:rPr>
                        <a:t> </a:t>
                      </a:r>
                      <a:r>
                        <a:rPr sz="700" dirty="0">
                          <a:latin typeface="Calibri"/>
                          <a:cs typeface="Calibri"/>
                        </a:rPr>
                        <a:t>and</a:t>
                      </a:r>
                      <a:r>
                        <a:rPr sz="700" spc="-20" dirty="0">
                          <a:latin typeface="Calibri"/>
                          <a:cs typeface="Calibri"/>
                        </a:rPr>
                        <a:t> </a:t>
                      </a:r>
                      <a:r>
                        <a:rPr sz="700" spc="-10" dirty="0">
                          <a:latin typeface="Calibri"/>
                          <a:cs typeface="Calibri"/>
                        </a:rPr>
                        <a:t>Hygiene</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0"/>
                  </a:ext>
                </a:extLst>
              </a:tr>
              <a:tr h="366993">
                <a:tc>
                  <a:txBody>
                    <a:bodyPr/>
                    <a:lstStyle/>
                    <a:p>
                      <a:pPr>
                        <a:lnSpc>
                          <a:spcPct val="100000"/>
                        </a:lnSpc>
                        <a:spcBef>
                          <a:spcPts val="35"/>
                        </a:spcBef>
                      </a:pPr>
                      <a:endParaRPr sz="800">
                        <a:latin typeface="Times New Roman"/>
                        <a:cs typeface="Times New Roman"/>
                      </a:endParaRPr>
                    </a:p>
                    <a:p>
                      <a:pPr marL="19685">
                        <a:lnSpc>
                          <a:spcPct val="100000"/>
                        </a:lnSpc>
                      </a:pPr>
                      <a:r>
                        <a:rPr sz="700" b="1" dirty="0">
                          <a:latin typeface="Calibri"/>
                          <a:cs typeface="Calibri"/>
                        </a:rPr>
                        <a:t>Group</a:t>
                      </a:r>
                      <a:r>
                        <a:rPr sz="700" b="1" spc="-20" dirty="0">
                          <a:latin typeface="Calibri"/>
                          <a:cs typeface="Calibri"/>
                        </a:rPr>
                        <a:t> </a:t>
                      </a:r>
                      <a:r>
                        <a:rPr sz="700" b="1" spc="-10" dirty="0">
                          <a:latin typeface="Calibri"/>
                          <a:cs typeface="Calibri"/>
                        </a:rPr>
                        <a:t>Meeting </a:t>
                      </a:r>
                      <a:r>
                        <a:rPr sz="700" b="1" spc="-50" dirty="0">
                          <a:latin typeface="Calibri"/>
                          <a:cs typeface="Calibri"/>
                        </a:rPr>
                        <a:t>2</a:t>
                      </a:r>
                      <a:endParaRPr sz="700">
                        <a:latin typeface="Calibri"/>
                        <a:cs typeface="Calibri"/>
                      </a:endParaRPr>
                    </a:p>
                  </a:txBody>
                  <a:tcPr marL="0" marR="0" marT="3922"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p>
                      <a:pPr marL="8255" algn="ctr">
                        <a:lnSpc>
                          <a:spcPct val="100000"/>
                        </a:lnSpc>
                      </a:pPr>
                      <a:r>
                        <a:rPr sz="700" dirty="0">
                          <a:latin typeface="Calibri"/>
                          <a:cs typeface="Calibri"/>
                        </a:rPr>
                        <a:t>Tue,</a:t>
                      </a:r>
                      <a:r>
                        <a:rPr sz="700" spc="-30" dirty="0">
                          <a:latin typeface="Calibri"/>
                          <a:cs typeface="Calibri"/>
                        </a:rPr>
                        <a:t> </a:t>
                      </a:r>
                      <a:r>
                        <a:rPr sz="700" dirty="0">
                          <a:latin typeface="Calibri"/>
                          <a:cs typeface="Calibri"/>
                        </a:rPr>
                        <a:t>Apr</a:t>
                      </a:r>
                      <a:r>
                        <a:rPr sz="700" spc="-30" dirty="0">
                          <a:latin typeface="Calibri"/>
                          <a:cs typeface="Calibri"/>
                        </a:rPr>
                        <a:t> </a:t>
                      </a:r>
                      <a:r>
                        <a:rPr sz="700" spc="-25" dirty="0">
                          <a:latin typeface="Calibri"/>
                          <a:cs typeface="Calibri"/>
                        </a:rPr>
                        <a:t>14</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p>
                      <a:pPr marL="10160" algn="ctr">
                        <a:lnSpc>
                          <a:spcPct val="100000"/>
                        </a:lnSpc>
                      </a:pPr>
                      <a:r>
                        <a:rPr sz="700" spc="-20" dirty="0">
                          <a:latin typeface="Calibri"/>
                          <a:cs typeface="Calibri"/>
                        </a:rPr>
                        <a:t>7:00</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9685">
                        <a:lnSpc>
                          <a:spcPct val="100000"/>
                        </a:lnSpc>
                        <a:spcBef>
                          <a:spcPts val="5"/>
                        </a:spcBef>
                      </a:pPr>
                      <a:r>
                        <a:rPr sz="700" dirty="0">
                          <a:latin typeface="Calibri"/>
                          <a:cs typeface="Calibri"/>
                        </a:rPr>
                        <a:t>Map</a:t>
                      </a:r>
                      <a:r>
                        <a:rPr sz="700" spc="-20" dirty="0">
                          <a:latin typeface="Calibri"/>
                          <a:cs typeface="Calibri"/>
                        </a:rPr>
                        <a:t> </a:t>
                      </a:r>
                      <a:r>
                        <a:rPr sz="700" dirty="0">
                          <a:latin typeface="Calibri"/>
                          <a:cs typeface="Calibri"/>
                        </a:rPr>
                        <a:t>&amp;</a:t>
                      </a:r>
                      <a:r>
                        <a:rPr sz="700" spc="-15" dirty="0">
                          <a:latin typeface="Calibri"/>
                          <a:cs typeface="Calibri"/>
                        </a:rPr>
                        <a:t> </a:t>
                      </a:r>
                      <a:r>
                        <a:rPr sz="700" dirty="0">
                          <a:latin typeface="Calibri"/>
                          <a:cs typeface="Calibri"/>
                        </a:rPr>
                        <a:t>Compass,</a:t>
                      </a:r>
                      <a:r>
                        <a:rPr sz="700" spc="-20" dirty="0">
                          <a:latin typeface="Calibri"/>
                          <a:cs typeface="Calibri"/>
                        </a:rPr>
                        <a:t> </a:t>
                      </a:r>
                      <a:r>
                        <a:rPr sz="700" dirty="0">
                          <a:latin typeface="Calibri"/>
                          <a:cs typeface="Calibri"/>
                        </a:rPr>
                        <a:t>plot</a:t>
                      </a:r>
                      <a:r>
                        <a:rPr sz="700" spc="-15" dirty="0">
                          <a:latin typeface="Calibri"/>
                          <a:cs typeface="Calibri"/>
                        </a:rPr>
                        <a:t> </a:t>
                      </a:r>
                      <a:r>
                        <a:rPr sz="700" spc="-10" dirty="0">
                          <a:latin typeface="Calibri"/>
                          <a:cs typeface="Calibri"/>
                        </a:rPr>
                        <a:t>points</a:t>
                      </a:r>
                      <a:endParaRPr sz="700">
                        <a:latin typeface="Calibri"/>
                        <a:cs typeface="Calibri"/>
                      </a:endParaRPr>
                    </a:p>
                  </a:txBody>
                  <a:tcPr marL="0" marR="0" marT="56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43510" indent="-123825">
                        <a:lnSpc>
                          <a:spcPct val="100000"/>
                        </a:lnSpc>
                        <a:spcBef>
                          <a:spcPts val="5"/>
                        </a:spcBef>
                        <a:buAutoNum type="arabicPeriod"/>
                        <a:tabLst>
                          <a:tab pos="144145" algn="l"/>
                        </a:tabLst>
                      </a:pPr>
                      <a:r>
                        <a:rPr sz="700" dirty="0">
                          <a:latin typeface="Calibri"/>
                          <a:cs typeface="Calibri"/>
                        </a:rPr>
                        <a:t>Read</a:t>
                      </a:r>
                      <a:r>
                        <a:rPr sz="700" spc="-10" dirty="0">
                          <a:latin typeface="Calibri"/>
                          <a:cs typeface="Calibri"/>
                        </a:rPr>
                        <a:t> </a:t>
                      </a:r>
                      <a:r>
                        <a:rPr sz="700" dirty="0">
                          <a:latin typeface="Calibri"/>
                          <a:cs typeface="Calibri"/>
                        </a:rPr>
                        <a:t>Section</a:t>
                      </a:r>
                      <a:r>
                        <a:rPr sz="700" spc="-15" dirty="0">
                          <a:latin typeface="Calibri"/>
                          <a:cs typeface="Calibri"/>
                        </a:rPr>
                        <a:t> </a:t>
                      </a:r>
                      <a:r>
                        <a:rPr sz="700" dirty="0">
                          <a:latin typeface="Calibri"/>
                          <a:cs typeface="Calibri"/>
                        </a:rPr>
                        <a:t>II</a:t>
                      </a:r>
                      <a:r>
                        <a:rPr sz="700" spc="-15" dirty="0">
                          <a:latin typeface="Calibri"/>
                          <a:cs typeface="Calibri"/>
                        </a:rPr>
                        <a:t> </a:t>
                      </a:r>
                      <a:r>
                        <a:rPr sz="700" dirty="0">
                          <a:latin typeface="Calibri"/>
                          <a:cs typeface="Calibri"/>
                        </a:rPr>
                        <a:t>-</a:t>
                      </a:r>
                      <a:r>
                        <a:rPr sz="700" spc="-20" dirty="0">
                          <a:latin typeface="Calibri"/>
                          <a:cs typeface="Calibri"/>
                        </a:rPr>
                        <a:t> </a:t>
                      </a:r>
                      <a:r>
                        <a:rPr sz="700" dirty="0">
                          <a:latin typeface="Calibri"/>
                          <a:cs typeface="Calibri"/>
                        </a:rPr>
                        <a:t>Navigation</a:t>
                      </a:r>
                      <a:r>
                        <a:rPr sz="700" spc="-15" dirty="0">
                          <a:latin typeface="Calibri"/>
                          <a:cs typeface="Calibri"/>
                        </a:rPr>
                        <a:t> </a:t>
                      </a:r>
                      <a:r>
                        <a:rPr sz="700" dirty="0">
                          <a:latin typeface="Calibri"/>
                          <a:cs typeface="Calibri"/>
                        </a:rPr>
                        <a:t>(Chapters</a:t>
                      </a:r>
                      <a:r>
                        <a:rPr sz="700" spc="-15" dirty="0">
                          <a:latin typeface="Calibri"/>
                          <a:cs typeface="Calibri"/>
                        </a:rPr>
                        <a:t> </a:t>
                      </a:r>
                      <a:r>
                        <a:rPr sz="700" dirty="0">
                          <a:latin typeface="Calibri"/>
                          <a:cs typeface="Calibri"/>
                        </a:rPr>
                        <a:t>8</a:t>
                      </a:r>
                      <a:r>
                        <a:rPr sz="700" spc="-15" dirty="0">
                          <a:latin typeface="Calibri"/>
                          <a:cs typeface="Calibri"/>
                        </a:rPr>
                        <a:t> </a:t>
                      </a:r>
                      <a:r>
                        <a:rPr sz="700" dirty="0">
                          <a:latin typeface="Calibri"/>
                          <a:cs typeface="Calibri"/>
                        </a:rPr>
                        <a:t>-</a:t>
                      </a:r>
                      <a:r>
                        <a:rPr sz="700" spc="-15" dirty="0">
                          <a:latin typeface="Calibri"/>
                          <a:cs typeface="Calibri"/>
                        </a:rPr>
                        <a:t> </a:t>
                      </a:r>
                      <a:r>
                        <a:rPr sz="700" spc="-25" dirty="0">
                          <a:latin typeface="Calibri"/>
                          <a:cs typeface="Calibri"/>
                        </a:rPr>
                        <a:t>9)</a:t>
                      </a:r>
                      <a:endParaRPr sz="700">
                        <a:latin typeface="Calibri"/>
                        <a:cs typeface="Calibri"/>
                      </a:endParaRPr>
                    </a:p>
                    <a:p>
                      <a:pPr marL="142875" indent="-123825">
                        <a:lnSpc>
                          <a:spcPct val="100000"/>
                        </a:lnSpc>
                        <a:spcBef>
                          <a:spcPts val="130"/>
                        </a:spcBef>
                        <a:buAutoNum type="arabicPeriod"/>
                        <a:tabLst>
                          <a:tab pos="143510" algn="l"/>
                        </a:tabLst>
                      </a:pPr>
                      <a:r>
                        <a:rPr sz="700" dirty="0">
                          <a:latin typeface="Calibri"/>
                          <a:cs typeface="Calibri"/>
                        </a:rPr>
                        <a:t>Watch</a:t>
                      </a:r>
                      <a:r>
                        <a:rPr sz="700" spc="-20" dirty="0">
                          <a:latin typeface="Calibri"/>
                          <a:cs typeface="Calibri"/>
                        </a:rPr>
                        <a:t> </a:t>
                      </a:r>
                      <a:r>
                        <a:rPr sz="700" dirty="0">
                          <a:latin typeface="Calibri"/>
                          <a:cs typeface="Calibri"/>
                        </a:rPr>
                        <a:t>video</a:t>
                      </a:r>
                      <a:r>
                        <a:rPr sz="700" spc="-10" dirty="0">
                          <a:latin typeface="Calibri"/>
                          <a:cs typeface="Calibri"/>
                        </a:rPr>
                        <a:t> </a:t>
                      </a:r>
                      <a:r>
                        <a:rPr sz="700" dirty="0">
                          <a:latin typeface="Calibri"/>
                          <a:cs typeface="Calibri"/>
                        </a:rPr>
                        <a:t>–</a:t>
                      </a:r>
                      <a:r>
                        <a:rPr sz="700" spc="-15" dirty="0">
                          <a:latin typeface="Calibri"/>
                          <a:cs typeface="Calibri"/>
                        </a:rPr>
                        <a:t> </a:t>
                      </a:r>
                      <a:r>
                        <a:rPr sz="700" dirty="0">
                          <a:latin typeface="Calibri"/>
                          <a:cs typeface="Calibri"/>
                        </a:rPr>
                        <a:t>Map</a:t>
                      </a:r>
                      <a:r>
                        <a:rPr sz="700" spc="-10" dirty="0">
                          <a:latin typeface="Calibri"/>
                          <a:cs typeface="Calibri"/>
                        </a:rPr>
                        <a:t> </a:t>
                      </a:r>
                      <a:r>
                        <a:rPr sz="700" dirty="0">
                          <a:latin typeface="Calibri"/>
                          <a:cs typeface="Calibri"/>
                        </a:rPr>
                        <a:t>and</a:t>
                      </a:r>
                      <a:r>
                        <a:rPr sz="700" spc="-20" dirty="0">
                          <a:latin typeface="Calibri"/>
                          <a:cs typeface="Calibri"/>
                        </a:rPr>
                        <a:t> </a:t>
                      </a:r>
                      <a:r>
                        <a:rPr sz="700" spc="-10" dirty="0">
                          <a:latin typeface="Calibri"/>
                          <a:cs typeface="Calibri"/>
                        </a:rPr>
                        <a:t>Compass</a:t>
                      </a:r>
                      <a:endParaRPr sz="700">
                        <a:latin typeface="Calibri"/>
                        <a:cs typeface="Calibri"/>
                      </a:endParaRPr>
                    </a:p>
                    <a:p>
                      <a:pPr marL="142875" indent="-123825">
                        <a:lnSpc>
                          <a:spcPct val="100000"/>
                        </a:lnSpc>
                        <a:spcBef>
                          <a:spcPts val="130"/>
                        </a:spcBef>
                        <a:buAutoNum type="arabicPeriod"/>
                        <a:tabLst>
                          <a:tab pos="143510" algn="l"/>
                        </a:tabLst>
                      </a:pPr>
                      <a:r>
                        <a:rPr sz="700" dirty="0">
                          <a:latin typeface="Calibri"/>
                          <a:cs typeface="Calibri"/>
                        </a:rPr>
                        <a:t>Section</a:t>
                      </a:r>
                      <a:r>
                        <a:rPr sz="700" spc="-25" dirty="0">
                          <a:latin typeface="Calibri"/>
                          <a:cs typeface="Calibri"/>
                        </a:rPr>
                        <a:t> </a:t>
                      </a:r>
                      <a:r>
                        <a:rPr sz="700" dirty="0">
                          <a:latin typeface="Calibri"/>
                          <a:cs typeface="Calibri"/>
                        </a:rPr>
                        <a:t>I</a:t>
                      </a:r>
                      <a:r>
                        <a:rPr sz="700" spc="-20" dirty="0">
                          <a:latin typeface="Calibri"/>
                          <a:cs typeface="Calibri"/>
                        </a:rPr>
                        <a:t> </a:t>
                      </a:r>
                      <a:r>
                        <a:rPr sz="700" dirty="0">
                          <a:latin typeface="Calibri"/>
                          <a:cs typeface="Calibri"/>
                        </a:rPr>
                        <a:t>homework</a:t>
                      </a:r>
                      <a:r>
                        <a:rPr sz="700" spc="-30" dirty="0">
                          <a:latin typeface="Calibri"/>
                          <a:cs typeface="Calibri"/>
                        </a:rPr>
                        <a:t> </a:t>
                      </a:r>
                      <a:r>
                        <a:rPr sz="700" spc="-25" dirty="0">
                          <a:latin typeface="Calibri"/>
                          <a:cs typeface="Calibri"/>
                        </a:rPr>
                        <a:t>due</a:t>
                      </a:r>
                      <a:endParaRPr sz="700">
                        <a:latin typeface="Calibri"/>
                        <a:cs typeface="Calibri"/>
                      </a:endParaRPr>
                    </a:p>
                  </a:txBody>
                  <a:tcPr marL="0" marR="0" marT="56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1"/>
                  </a:ext>
                </a:extLst>
              </a:tr>
              <a:tr h="366993">
                <a:tc>
                  <a:txBody>
                    <a:bodyPr/>
                    <a:lstStyle/>
                    <a:p>
                      <a:pPr>
                        <a:lnSpc>
                          <a:spcPct val="100000"/>
                        </a:lnSpc>
                      </a:pPr>
                      <a:endParaRPr sz="800">
                        <a:latin typeface="Times New Roman"/>
                        <a:cs typeface="Times New Roman"/>
                      </a:endParaRPr>
                    </a:p>
                    <a:p>
                      <a:pPr marL="19685">
                        <a:lnSpc>
                          <a:spcPct val="100000"/>
                        </a:lnSpc>
                      </a:pPr>
                      <a:r>
                        <a:rPr sz="700" b="1" dirty="0">
                          <a:latin typeface="Calibri"/>
                          <a:cs typeface="Calibri"/>
                        </a:rPr>
                        <a:t>Field</a:t>
                      </a:r>
                      <a:r>
                        <a:rPr sz="700" b="1" spc="-25" dirty="0">
                          <a:latin typeface="Calibri"/>
                          <a:cs typeface="Calibri"/>
                        </a:rPr>
                        <a:t> </a:t>
                      </a:r>
                      <a:r>
                        <a:rPr sz="700" b="1" dirty="0">
                          <a:latin typeface="Calibri"/>
                          <a:cs typeface="Calibri"/>
                        </a:rPr>
                        <a:t>Day</a:t>
                      </a:r>
                      <a:r>
                        <a:rPr sz="700" b="1" spc="-15" dirty="0">
                          <a:latin typeface="Calibri"/>
                          <a:cs typeface="Calibri"/>
                        </a:rPr>
                        <a:t> </a:t>
                      </a:r>
                      <a:r>
                        <a:rPr sz="700" b="1" dirty="0">
                          <a:latin typeface="Calibri"/>
                          <a:cs typeface="Calibri"/>
                        </a:rPr>
                        <a:t>1:</a:t>
                      </a:r>
                      <a:r>
                        <a:rPr sz="700" b="1" spc="145" dirty="0">
                          <a:latin typeface="Calibri"/>
                          <a:cs typeface="Calibri"/>
                        </a:rPr>
                        <a:t> </a:t>
                      </a:r>
                      <a:r>
                        <a:rPr sz="700" b="1" dirty="0">
                          <a:latin typeface="Calibri"/>
                          <a:cs typeface="Calibri"/>
                        </a:rPr>
                        <a:t>Dry</a:t>
                      </a:r>
                      <a:r>
                        <a:rPr sz="700" b="1" spc="-20" dirty="0">
                          <a:latin typeface="Calibri"/>
                          <a:cs typeface="Calibri"/>
                        </a:rPr>
                        <a:t> </a:t>
                      </a:r>
                      <a:r>
                        <a:rPr sz="700" b="1" dirty="0">
                          <a:latin typeface="Calibri"/>
                          <a:cs typeface="Calibri"/>
                        </a:rPr>
                        <a:t>Land</a:t>
                      </a:r>
                      <a:r>
                        <a:rPr sz="700" b="1" spc="-20" dirty="0">
                          <a:latin typeface="Calibri"/>
                          <a:cs typeface="Calibri"/>
                        </a:rPr>
                        <a:t> </a:t>
                      </a:r>
                      <a:r>
                        <a:rPr sz="700" b="1" dirty="0">
                          <a:latin typeface="Calibri"/>
                          <a:cs typeface="Calibri"/>
                        </a:rPr>
                        <a:t>Travel</a:t>
                      </a:r>
                      <a:r>
                        <a:rPr sz="700" b="1" spc="-25" dirty="0">
                          <a:latin typeface="Calibri"/>
                          <a:cs typeface="Calibri"/>
                        </a:rPr>
                        <a:t> Day</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p>
                      <a:pPr marL="8890" algn="ctr">
                        <a:lnSpc>
                          <a:spcPct val="100000"/>
                        </a:lnSpc>
                      </a:pPr>
                      <a:r>
                        <a:rPr sz="700" dirty="0">
                          <a:latin typeface="Calibri"/>
                          <a:cs typeface="Calibri"/>
                        </a:rPr>
                        <a:t>Sat,</a:t>
                      </a:r>
                      <a:r>
                        <a:rPr sz="700" spc="-30" dirty="0">
                          <a:latin typeface="Calibri"/>
                          <a:cs typeface="Calibri"/>
                        </a:rPr>
                        <a:t> </a:t>
                      </a:r>
                      <a:r>
                        <a:rPr sz="700" dirty="0">
                          <a:latin typeface="Calibri"/>
                          <a:cs typeface="Calibri"/>
                        </a:rPr>
                        <a:t>Apr</a:t>
                      </a:r>
                      <a:r>
                        <a:rPr sz="700" spc="-20" dirty="0">
                          <a:latin typeface="Calibri"/>
                          <a:cs typeface="Calibri"/>
                        </a:rPr>
                        <a:t> </a:t>
                      </a:r>
                      <a:r>
                        <a:rPr sz="700" spc="-25" dirty="0">
                          <a:latin typeface="Calibri"/>
                          <a:cs typeface="Calibri"/>
                        </a:rPr>
                        <a:t>18</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p>
                      <a:pPr marL="5715" algn="ctr">
                        <a:lnSpc>
                          <a:spcPct val="100000"/>
                        </a:lnSpc>
                      </a:pPr>
                      <a:r>
                        <a:rPr sz="700" spc="-25" dirty="0">
                          <a:latin typeface="Calibri"/>
                          <a:cs typeface="Calibri"/>
                        </a:rPr>
                        <a:t>TBD</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9685">
                        <a:lnSpc>
                          <a:spcPct val="100000"/>
                        </a:lnSpc>
                      </a:pPr>
                      <a:r>
                        <a:rPr sz="700" dirty="0">
                          <a:latin typeface="Calibri"/>
                          <a:cs typeface="Calibri"/>
                        </a:rPr>
                        <a:t>NCAR</a:t>
                      </a:r>
                      <a:r>
                        <a:rPr sz="700" spc="-10" dirty="0">
                          <a:latin typeface="Calibri"/>
                          <a:cs typeface="Calibri"/>
                        </a:rPr>
                        <a:t> </a:t>
                      </a:r>
                      <a:r>
                        <a:rPr sz="700" dirty="0">
                          <a:latin typeface="Calibri"/>
                          <a:cs typeface="Calibri"/>
                        </a:rPr>
                        <a:t>(National</a:t>
                      </a:r>
                      <a:r>
                        <a:rPr sz="700" spc="-5" dirty="0">
                          <a:latin typeface="Calibri"/>
                          <a:cs typeface="Calibri"/>
                        </a:rPr>
                        <a:t> </a:t>
                      </a:r>
                      <a:r>
                        <a:rPr sz="700" dirty="0">
                          <a:latin typeface="Calibri"/>
                          <a:cs typeface="Calibri"/>
                        </a:rPr>
                        <a:t>Center</a:t>
                      </a:r>
                      <a:r>
                        <a:rPr sz="700" spc="-10" dirty="0">
                          <a:latin typeface="Calibri"/>
                          <a:cs typeface="Calibri"/>
                        </a:rPr>
                        <a:t> </a:t>
                      </a:r>
                      <a:r>
                        <a:rPr sz="700" dirty="0">
                          <a:latin typeface="Calibri"/>
                          <a:cs typeface="Calibri"/>
                        </a:rPr>
                        <a:t>for</a:t>
                      </a:r>
                      <a:r>
                        <a:rPr sz="700" spc="-5" dirty="0">
                          <a:latin typeface="Calibri"/>
                          <a:cs typeface="Calibri"/>
                        </a:rPr>
                        <a:t> </a:t>
                      </a:r>
                      <a:r>
                        <a:rPr sz="700" spc="-10" dirty="0">
                          <a:latin typeface="Calibri"/>
                          <a:cs typeface="Calibri"/>
                        </a:rPr>
                        <a:t>Atmospheric</a:t>
                      </a:r>
                      <a:r>
                        <a:rPr sz="700" spc="-15" dirty="0">
                          <a:latin typeface="Calibri"/>
                          <a:cs typeface="Calibri"/>
                        </a:rPr>
                        <a:t> </a:t>
                      </a:r>
                      <a:r>
                        <a:rPr sz="700" spc="-10" dirty="0">
                          <a:latin typeface="Calibri"/>
                          <a:cs typeface="Calibri"/>
                        </a:rPr>
                        <a:t>Research)</a:t>
                      </a:r>
                      <a:endParaRPr sz="700">
                        <a:latin typeface="Calibri"/>
                        <a:cs typeface="Calibri"/>
                      </a:endParaRPr>
                    </a:p>
                    <a:p>
                      <a:pPr marL="19685" marR="838200">
                        <a:lnSpc>
                          <a:spcPct val="113799"/>
                        </a:lnSpc>
                      </a:pPr>
                      <a:r>
                        <a:rPr sz="700" dirty="0">
                          <a:latin typeface="Calibri"/>
                          <a:cs typeface="Calibri"/>
                        </a:rPr>
                        <a:t>Boulder</a:t>
                      </a:r>
                      <a:r>
                        <a:rPr sz="700" spc="-30" dirty="0">
                          <a:latin typeface="Calibri"/>
                          <a:cs typeface="Calibri"/>
                        </a:rPr>
                        <a:t> </a:t>
                      </a:r>
                      <a:r>
                        <a:rPr sz="700" dirty="0">
                          <a:latin typeface="Calibri"/>
                          <a:cs typeface="Calibri"/>
                        </a:rPr>
                        <a:t>Open</a:t>
                      </a:r>
                      <a:r>
                        <a:rPr sz="700" spc="-25" dirty="0">
                          <a:latin typeface="Calibri"/>
                          <a:cs typeface="Calibri"/>
                        </a:rPr>
                        <a:t> </a:t>
                      </a:r>
                      <a:r>
                        <a:rPr sz="700" dirty="0">
                          <a:latin typeface="Calibri"/>
                          <a:cs typeface="Calibri"/>
                        </a:rPr>
                        <a:t>Space</a:t>
                      </a:r>
                      <a:r>
                        <a:rPr sz="700" spc="-30" dirty="0">
                          <a:latin typeface="Calibri"/>
                          <a:cs typeface="Calibri"/>
                        </a:rPr>
                        <a:t> </a:t>
                      </a:r>
                      <a:r>
                        <a:rPr sz="700" dirty="0">
                          <a:latin typeface="Calibri"/>
                          <a:cs typeface="Calibri"/>
                        </a:rPr>
                        <a:t>Mountain</a:t>
                      </a:r>
                      <a:r>
                        <a:rPr sz="700" spc="-20" dirty="0">
                          <a:latin typeface="Calibri"/>
                          <a:cs typeface="Calibri"/>
                        </a:rPr>
                        <a:t> Parks</a:t>
                      </a:r>
                      <a:r>
                        <a:rPr sz="700" spc="500" dirty="0">
                          <a:latin typeface="Calibri"/>
                          <a:cs typeface="Calibri"/>
                        </a:rPr>
                        <a:t> </a:t>
                      </a:r>
                      <a:r>
                        <a:rPr sz="700" dirty="0">
                          <a:latin typeface="Calibri"/>
                          <a:cs typeface="Calibri"/>
                        </a:rPr>
                        <a:t>Table</a:t>
                      </a:r>
                      <a:r>
                        <a:rPr sz="700" spc="-25" dirty="0">
                          <a:latin typeface="Calibri"/>
                          <a:cs typeface="Calibri"/>
                        </a:rPr>
                        <a:t> </a:t>
                      </a:r>
                      <a:r>
                        <a:rPr sz="700" dirty="0">
                          <a:latin typeface="Calibri"/>
                          <a:cs typeface="Calibri"/>
                        </a:rPr>
                        <a:t>Mesa</a:t>
                      </a:r>
                      <a:r>
                        <a:rPr sz="700" spc="-25" dirty="0">
                          <a:latin typeface="Calibri"/>
                          <a:cs typeface="Calibri"/>
                        </a:rPr>
                        <a:t> </a:t>
                      </a:r>
                      <a:r>
                        <a:rPr sz="700" dirty="0">
                          <a:latin typeface="Calibri"/>
                          <a:cs typeface="Calibri"/>
                        </a:rPr>
                        <a:t>Trail,</a:t>
                      </a:r>
                      <a:r>
                        <a:rPr sz="700" spc="-25" dirty="0">
                          <a:latin typeface="Calibri"/>
                          <a:cs typeface="Calibri"/>
                        </a:rPr>
                        <a:t> </a:t>
                      </a:r>
                      <a:r>
                        <a:rPr sz="700" dirty="0">
                          <a:latin typeface="Calibri"/>
                          <a:cs typeface="Calibri"/>
                        </a:rPr>
                        <a:t>Boulder,</a:t>
                      </a:r>
                      <a:r>
                        <a:rPr sz="700" spc="-30" dirty="0">
                          <a:latin typeface="Calibri"/>
                          <a:cs typeface="Calibri"/>
                        </a:rPr>
                        <a:t> </a:t>
                      </a:r>
                      <a:r>
                        <a:rPr sz="700" dirty="0">
                          <a:latin typeface="Calibri"/>
                          <a:cs typeface="Calibri"/>
                        </a:rPr>
                        <a:t>CO</a:t>
                      </a:r>
                      <a:r>
                        <a:rPr sz="700" spc="-15" dirty="0">
                          <a:latin typeface="Calibri"/>
                          <a:cs typeface="Calibri"/>
                        </a:rPr>
                        <a:t> </a:t>
                      </a:r>
                      <a:r>
                        <a:rPr sz="700" spc="-20" dirty="0">
                          <a:latin typeface="Calibri"/>
                          <a:cs typeface="Calibri"/>
                        </a:rPr>
                        <a:t>80305</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7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2"/>
                  </a:ext>
                </a:extLst>
              </a:tr>
              <a:tr h="366993">
                <a:tc>
                  <a:txBody>
                    <a:bodyPr/>
                    <a:lstStyle/>
                    <a:p>
                      <a:pPr marL="19685">
                        <a:lnSpc>
                          <a:spcPct val="100000"/>
                        </a:lnSpc>
                      </a:pPr>
                      <a:r>
                        <a:rPr sz="700" b="1" spc="-10" dirty="0">
                          <a:latin typeface="Calibri"/>
                          <a:cs typeface="Calibri"/>
                        </a:rPr>
                        <a:t>Optional</a:t>
                      </a:r>
                      <a:r>
                        <a:rPr sz="700" b="1" spc="25" dirty="0">
                          <a:latin typeface="Calibri"/>
                          <a:cs typeface="Calibri"/>
                        </a:rPr>
                        <a:t> </a:t>
                      </a:r>
                      <a:r>
                        <a:rPr sz="700" b="1" spc="-10" dirty="0">
                          <a:latin typeface="Calibri"/>
                          <a:cs typeface="Calibri"/>
                        </a:rPr>
                        <a:t>Tutoring</a:t>
                      </a:r>
                      <a:endParaRPr sz="700">
                        <a:latin typeface="Calibri"/>
                        <a:cs typeface="Calibri"/>
                      </a:endParaRPr>
                    </a:p>
                    <a:p>
                      <a:pPr marL="19685">
                        <a:lnSpc>
                          <a:spcPct val="100000"/>
                        </a:lnSpc>
                        <a:spcBef>
                          <a:spcPts val="135"/>
                        </a:spcBef>
                      </a:pPr>
                      <a:r>
                        <a:rPr sz="700" b="1" dirty="0">
                          <a:latin typeface="Calibri"/>
                          <a:cs typeface="Calibri"/>
                        </a:rPr>
                        <a:t>Map</a:t>
                      </a:r>
                      <a:r>
                        <a:rPr sz="700" b="1" spc="-25" dirty="0">
                          <a:latin typeface="Calibri"/>
                          <a:cs typeface="Calibri"/>
                        </a:rPr>
                        <a:t> </a:t>
                      </a:r>
                      <a:r>
                        <a:rPr sz="700" b="1" dirty="0">
                          <a:latin typeface="Calibri"/>
                          <a:cs typeface="Calibri"/>
                        </a:rPr>
                        <a:t>&amp;</a:t>
                      </a:r>
                      <a:r>
                        <a:rPr sz="700" b="1" spc="-10" dirty="0">
                          <a:latin typeface="Calibri"/>
                          <a:cs typeface="Calibri"/>
                        </a:rPr>
                        <a:t> </a:t>
                      </a:r>
                      <a:r>
                        <a:rPr sz="700" b="1" dirty="0">
                          <a:latin typeface="Calibri"/>
                          <a:cs typeface="Calibri"/>
                        </a:rPr>
                        <a:t>Compass</a:t>
                      </a:r>
                      <a:r>
                        <a:rPr sz="700" b="1" spc="-20" dirty="0">
                          <a:latin typeface="Calibri"/>
                          <a:cs typeface="Calibri"/>
                        </a:rPr>
                        <a:t> </a:t>
                      </a:r>
                      <a:r>
                        <a:rPr sz="700" b="1" spc="-10" dirty="0">
                          <a:latin typeface="Calibri"/>
                          <a:cs typeface="Calibri"/>
                        </a:rPr>
                        <a:t>Study</a:t>
                      </a:r>
                      <a:r>
                        <a:rPr sz="700" b="1" spc="-15" dirty="0">
                          <a:latin typeface="Calibri"/>
                          <a:cs typeface="Calibri"/>
                        </a:rPr>
                        <a:t> </a:t>
                      </a:r>
                      <a:r>
                        <a:rPr sz="700" b="1" spc="-20" dirty="0">
                          <a:latin typeface="Calibri"/>
                          <a:cs typeface="Calibri"/>
                        </a:rPr>
                        <a:t>Hall</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p>
                      <a:pPr marL="8255" algn="ctr">
                        <a:lnSpc>
                          <a:spcPct val="100000"/>
                        </a:lnSpc>
                      </a:pPr>
                      <a:r>
                        <a:rPr sz="700" dirty="0">
                          <a:latin typeface="Calibri"/>
                          <a:cs typeface="Calibri"/>
                        </a:rPr>
                        <a:t>Tue,</a:t>
                      </a:r>
                      <a:r>
                        <a:rPr sz="700" spc="-30" dirty="0">
                          <a:latin typeface="Calibri"/>
                          <a:cs typeface="Calibri"/>
                        </a:rPr>
                        <a:t> </a:t>
                      </a:r>
                      <a:r>
                        <a:rPr sz="700" dirty="0">
                          <a:latin typeface="Calibri"/>
                          <a:cs typeface="Calibri"/>
                        </a:rPr>
                        <a:t>Apr</a:t>
                      </a:r>
                      <a:r>
                        <a:rPr sz="700" spc="-30" dirty="0">
                          <a:latin typeface="Calibri"/>
                          <a:cs typeface="Calibri"/>
                        </a:rPr>
                        <a:t> </a:t>
                      </a:r>
                      <a:r>
                        <a:rPr sz="700" spc="-25" dirty="0">
                          <a:latin typeface="Calibri"/>
                          <a:cs typeface="Calibri"/>
                        </a:rPr>
                        <a:t>21</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p>
                      <a:pPr marL="10160" algn="ctr">
                        <a:lnSpc>
                          <a:spcPct val="100000"/>
                        </a:lnSpc>
                      </a:pPr>
                      <a:r>
                        <a:rPr sz="700" spc="-20" dirty="0">
                          <a:latin typeface="Calibri"/>
                          <a:cs typeface="Calibri"/>
                        </a:rPr>
                        <a:t>6:30</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9685">
                        <a:lnSpc>
                          <a:spcPct val="100000"/>
                        </a:lnSpc>
                      </a:pPr>
                      <a:r>
                        <a:rPr sz="700" dirty="0">
                          <a:latin typeface="Calibri"/>
                          <a:cs typeface="Calibri"/>
                        </a:rPr>
                        <a:t>The</a:t>
                      </a:r>
                      <a:r>
                        <a:rPr sz="700" spc="-20" dirty="0">
                          <a:latin typeface="Calibri"/>
                          <a:cs typeface="Calibri"/>
                        </a:rPr>
                        <a:t> </a:t>
                      </a:r>
                      <a:r>
                        <a:rPr sz="700" dirty="0">
                          <a:latin typeface="Calibri"/>
                          <a:cs typeface="Calibri"/>
                        </a:rPr>
                        <a:t>Lodge</a:t>
                      </a:r>
                      <a:r>
                        <a:rPr sz="700" spc="-20" dirty="0">
                          <a:latin typeface="Calibri"/>
                          <a:cs typeface="Calibri"/>
                        </a:rPr>
                        <a:t> </a:t>
                      </a:r>
                      <a:r>
                        <a:rPr sz="700" dirty="0">
                          <a:latin typeface="Calibri"/>
                          <a:cs typeface="Calibri"/>
                        </a:rPr>
                        <a:t>at</a:t>
                      </a:r>
                      <a:r>
                        <a:rPr sz="700" spc="-20" dirty="0">
                          <a:latin typeface="Calibri"/>
                          <a:cs typeface="Calibri"/>
                        </a:rPr>
                        <a:t> </a:t>
                      </a:r>
                      <a:r>
                        <a:rPr sz="700" dirty="0">
                          <a:latin typeface="Calibri"/>
                          <a:cs typeface="Calibri"/>
                        </a:rPr>
                        <a:t>CMC</a:t>
                      </a:r>
                      <a:r>
                        <a:rPr sz="700" spc="-20" dirty="0">
                          <a:latin typeface="Calibri"/>
                          <a:cs typeface="Calibri"/>
                        </a:rPr>
                        <a:t> </a:t>
                      </a:r>
                      <a:r>
                        <a:rPr sz="700" spc="-10" dirty="0">
                          <a:latin typeface="Calibri"/>
                          <a:cs typeface="Calibri"/>
                        </a:rPr>
                        <a:t>Basecamp</a:t>
                      </a:r>
                      <a:endParaRPr sz="700">
                        <a:latin typeface="Calibri"/>
                        <a:cs typeface="Calibri"/>
                      </a:endParaRPr>
                    </a:p>
                    <a:p>
                      <a:pPr marL="20320">
                        <a:lnSpc>
                          <a:spcPct val="100000"/>
                        </a:lnSpc>
                        <a:spcBef>
                          <a:spcPts val="135"/>
                        </a:spcBef>
                      </a:pPr>
                      <a:r>
                        <a:rPr sz="700" dirty="0">
                          <a:latin typeface="Calibri"/>
                          <a:cs typeface="Calibri"/>
                        </a:rPr>
                        <a:t>15605</a:t>
                      </a:r>
                      <a:r>
                        <a:rPr sz="700" spc="-15" dirty="0">
                          <a:latin typeface="Calibri"/>
                          <a:cs typeface="Calibri"/>
                        </a:rPr>
                        <a:t> </a:t>
                      </a:r>
                      <a:r>
                        <a:rPr sz="700" dirty="0">
                          <a:latin typeface="Calibri"/>
                          <a:cs typeface="Calibri"/>
                        </a:rPr>
                        <a:t>W</a:t>
                      </a:r>
                      <a:r>
                        <a:rPr sz="700" spc="-10" dirty="0">
                          <a:latin typeface="Calibri"/>
                          <a:cs typeface="Calibri"/>
                        </a:rPr>
                        <a:t> </a:t>
                      </a:r>
                      <a:r>
                        <a:rPr sz="700" dirty="0">
                          <a:latin typeface="Calibri"/>
                          <a:cs typeface="Calibri"/>
                        </a:rPr>
                        <a:t>32nd</a:t>
                      </a:r>
                      <a:r>
                        <a:rPr sz="700" spc="-10" dirty="0">
                          <a:latin typeface="Calibri"/>
                          <a:cs typeface="Calibri"/>
                        </a:rPr>
                        <a:t> </a:t>
                      </a:r>
                      <a:r>
                        <a:rPr sz="700" dirty="0">
                          <a:latin typeface="Calibri"/>
                          <a:cs typeface="Calibri"/>
                        </a:rPr>
                        <a:t>Ave,</a:t>
                      </a:r>
                      <a:r>
                        <a:rPr sz="700" spc="-20" dirty="0">
                          <a:latin typeface="Calibri"/>
                          <a:cs typeface="Calibri"/>
                        </a:rPr>
                        <a:t> </a:t>
                      </a:r>
                      <a:r>
                        <a:rPr sz="700" dirty="0">
                          <a:latin typeface="Calibri"/>
                          <a:cs typeface="Calibri"/>
                        </a:rPr>
                        <a:t>Golden,</a:t>
                      </a:r>
                      <a:r>
                        <a:rPr sz="700" spc="-20" dirty="0">
                          <a:latin typeface="Calibri"/>
                          <a:cs typeface="Calibri"/>
                        </a:rPr>
                        <a:t> </a:t>
                      </a:r>
                      <a:r>
                        <a:rPr sz="700" spc="-25" dirty="0">
                          <a:latin typeface="Calibri"/>
                          <a:cs typeface="Calibri"/>
                        </a:rPr>
                        <a:t>CO</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7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3"/>
                  </a:ext>
                </a:extLst>
              </a:tr>
              <a:tr h="366993">
                <a:tc>
                  <a:txBody>
                    <a:bodyPr/>
                    <a:lstStyle/>
                    <a:p>
                      <a:pPr>
                        <a:lnSpc>
                          <a:spcPct val="100000"/>
                        </a:lnSpc>
                      </a:pPr>
                      <a:endParaRPr sz="800">
                        <a:latin typeface="Times New Roman"/>
                        <a:cs typeface="Times New Roman"/>
                      </a:endParaRPr>
                    </a:p>
                    <a:p>
                      <a:pPr marL="19685">
                        <a:lnSpc>
                          <a:spcPct val="100000"/>
                        </a:lnSpc>
                      </a:pPr>
                      <a:r>
                        <a:rPr sz="700" b="1" dirty="0">
                          <a:latin typeface="Calibri"/>
                          <a:cs typeface="Calibri"/>
                        </a:rPr>
                        <a:t>Field</a:t>
                      </a:r>
                      <a:r>
                        <a:rPr sz="700" b="1" spc="-10" dirty="0">
                          <a:latin typeface="Calibri"/>
                          <a:cs typeface="Calibri"/>
                        </a:rPr>
                        <a:t> </a:t>
                      </a:r>
                      <a:r>
                        <a:rPr sz="700" b="1" dirty="0">
                          <a:latin typeface="Calibri"/>
                          <a:cs typeface="Calibri"/>
                        </a:rPr>
                        <a:t>Day 2:</a:t>
                      </a:r>
                      <a:r>
                        <a:rPr sz="700" b="1" spc="180" dirty="0">
                          <a:latin typeface="Calibri"/>
                          <a:cs typeface="Calibri"/>
                        </a:rPr>
                        <a:t> </a:t>
                      </a:r>
                      <a:r>
                        <a:rPr sz="700" b="1" spc="-10" dirty="0">
                          <a:latin typeface="Calibri"/>
                          <a:cs typeface="Calibri"/>
                        </a:rPr>
                        <a:t>Navigation</a:t>
                      </a:r>
                      <a:r>
                        <a:rPr sz="700" b="1" spc="-5" dirty="0">
                          <a:latin typeface="Calibri"/>
                          <a:cs typeface="Calibri"/>
                        </a:rPr>
                        <a:t> </a:t>
                      </a:r>
                      <a:r>
                        <a:rPr sz="700" b="1" spc="-25" dirty="0">
                          <a:latin typeface="Calibri"/>
                          <a:cs typeface="Calibri"/>
                        </a:rPr>
                        <a:t>Day</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p>
                      <a:pPr marL="8890" algn="ctr">
                        <a:lnSpc>
                          <a:spcPct val="100000"/>
                        </a:lnSpc>
                      </a:pPr>
                      <a:r>
                        <a:rPr sz="700" dirty="0">
                          <a:latin typeface="Calibri"/>
                          <a:cs typeface="Calibri"/>
                        </a:rPr>
                        <a:t>Sat,</a:t>
                      </a:r>
                      <a:r>
                        <a:rPr sz="700" spc="-30" dirty="0">
                          <a:latin typeface="Calibri"/>
                          <a:cs typeface="Calibri"/>
                        </a:rPr>
                        <a:t> </a:t>
                      </a:r>
                      <a:r>
                        <a:rPr sz="700" dirty="0">
                          <a:latin typeface="Calibri"/>
                          <a:cs typeface="Calibri"/>
                        </a:rPr>
                        <a:t>Apr</a:t>
                      </a:r>
                      <a:r>
                        <a:rPr sz="700" spc="-20" dirty="0">
                          <a:latin typeface="Calibri"/>
                          <a:cs typeface="Calibri"/>
                        </a:rPr>
                        <a:t> </a:t>
                      </a:r>
                      <a:r>
                        <a:rPr sz="700" spc="-25" dirty="0">
                          <a:latin typeface="Calibri"/>
                          <a:cs typeface="Calibri"/>
                        </a:rPr>
                        <a:t>25</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p>
                      <a:pPr marL="5715" algn="ctr">
                        <a:lnSpc>
                          <a:spcPct val="100000"/>
                        </a:lnSpc>
                      </a:pPr>
                      <a:r>
                        <a:rPr sz="700" spc="-25" dirty="0">
                          <a:latin typeface="Calibri"/>
                          <a:cs typeface="Calibri"/>
                        </a:rPr>
                        <a:t>TBD</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9685">
                        <a:lnSpc>
                          <a:spcPct val="100000"/>
                        </a:lnSpc>
                      </a:pPr>
                      <a:r>
                        <a:rPr sz="700" dirty="0">
                          <a:latin typeface="Calibri"/>
                          <a:cs typeface="Calibri"/>
                        </a:rPr>
                        <a:t>Little</a:t>
                      </a:r>
                      <a:r>
                        <a:rPr sz="700" spc="-25" dirty="0">
                          <a:latin typeface="Calibri"/>
                          <a:cs typeface="Calibri"/>
                        </a:rPr>
                        <a:t> </a:t>
                      </a:r>
                      <a:r>
                        <a:rPr sz="700" spc="-10" dirty="0">
                          <a:latin typeface="Calibri"/>
                          <a:cs typeface="Calibri"/>
                        </a:rPr>
                        <a:t>Scraggy</a:t>
                      </a:r>
                      <a:endParaRPr sz="700">
                        <a:latin typeface="Calibri"/>
                        <a:cs typeface="Calibri"/>
                      </a:endParaRPr>
                    </a:p>
                    <a:p>
                      <a:pPr marL="42545" marR="474980" indent="-22860">
                        <a:lnSpc>
                          <a:spcPct val="113799"/>
                        </a:lnSpc>
                      </a:pPr>
                      <a:r>
                        <a:rPr sz="700" dirty="0">
                          <a:latin typeface="Calibri"/>
                          <a:cs typeface="Calibri"/>
                        </a:rPr>
                        <a:t>Colorado</a:t>
                      </a:r>
                      <a:r>
                        <a:rPr sz="700" spc="-35" dirty="0">
                          <a:latin typeface="Calibri"/>
                          <a:cs typeface="Calibri"/>
                        </a:rPr>
                        <a:t> </a:t>
                      </a:r>
                      <a:r>
                        <a:rPr sz="700" dirty="0">
                          <a:latin typeface="Calibri"/>
                          <a:cs typeface="Calibri"/>
                        </a:rPr>
                        <a:t>Trail</a:t>
                      </a:r>
                      <a:r>
                        <a:rPr sz="700" spc="-30" dirty="0">
                          <a:latin typeface="Calibri"/>
                          <a:cs typeface="Calibri"/>
                        </a:rPr>
                        <a:t> </a:t>
                      </a:r>
                      <a:r>
                        <a:rPr sz="700" dirty="0">
                          <a:latin typeface="Calibri"/>
                          <a:cs typeface="Calibri"/>
                        </a:rPr>
                        <a:t>parking</a:t>
                      </a:r>
                      <a:r>
                        <a:rPr sz="700" spc="-30" dirty="0">
                          <a:latin typeface="Calibri"/>
                          <a:cs typeface="Calibri"/>
                        </a:rPr>
                        <a:t> </a:t>
                      </a:r>
                      <a:r>
                        <a:rPr sz="700" dirty="0">
                          <a:latin typeface="Calibri"/>
                          <a:cs typeface="Calibri"/>
                        </a:rPr>
                        <a:t>lot</a:t>
                      </a:r>
                      <a:r>
                        <a:rPr sz="700" spc="-30" dirty="0">
                          <a:latin typeface="Calibri"/>
                          <a:cs typeface="Calibri"/>
                        </a:rPr>
                        <a:t> </a:t>
                      </a:r>
                      <a:r>
                        <a:rPr sz="700" dirty="0">
                          <a:latin typeface="Calibri"/>
                          <a:cs typeface="Calibri"/>
                        </a:rPr>
                        <a:t>near</a:t>
                      </a:r>
                      <a:r>
                        <a:rPr sz="700" spc="-30" dirty="0">
                          <a:latin typeface="Calibri"/>
                          <a:cs typeface="Calibri"/>
                        </a:rPr>
                        <a:t> </a:t>
                      </a:r>
                      <a:r>
                        <a:rPr sz="700" dirty="0">
                          <a:latin typeface="Calibri"/>
                          <a:cs typeface="Calibri"/>
                        </a:rPr>
                        <a:t>intersection</a:t>
                      </a:r>
                      <a:r>
                        <a:rPr sz="700" spc="-25" dirty="0">
                          <a:latin typeface="Calibri"/>
                          <a:cs typeface="Calibri"/>
                        </a:rPr>
                        <a:t> of</a:t>
                      </a:r>
                      <a:r>
                        <a:rPr sz="700" spc="500" dirty="0">
                          <a:latin typeface="Calibri"/>
                          <a:cs typeface="Calibri"/>
                        </a:rPr>
                        <a:t> </a:t>
                      </a:r>
                      <a:r>
                        <a:rPr sz="700" dirty="0">
                          <a:latin typeface="Calibri"/>
                          <a:cs typeface="Calibri"/>
                        </a:rPr>
                        <a:t>CR</a:t>
                      </a:r>
                      <a:r>
                        <a:rPr sz="700" spc="-15" dirty="0">
                          <a:latin typeface="Calibri"/>
                          <a:cs typeface="Calibri"/>
                        </a:rPr>
                        <a:t> </a:t>
                      </a:r>
                      <a:r>
                        <a:rPr sz="700" dirty="0">
                          <a:latin typeface="Calibri"/>
                          <a:cs typeface="Calibri"/>
                        </a:rPr>
                        <a:t>126</a:t>
                      </a:r>
                      <a:r>
                        <a:rPr sz="700" spc="-5" dirty="0">
                          <a:latin typeface="Calibri"/>
                          <a:cs typeface="Calibri"/>
                        </a:rPr>
                        <a:t> </a:t>
                      </a:r>
                      <a:r>
                        <a:rPr sz="700" dirty="0">
                          <a:latin typeface="Calibri"/>
                          <a:cs typeface="Calibri"/>
                        </a:rPr>
                        <a:t>and</a:t>
                      </a:r>
                      <a:r>
                        <a:rPr sz="700" spc="-5" dirty="0">
                          <a:latin typeface="Calibri"/>
                          <a:cs typeface="Calibri"/>
                        </a:rPr>
                        <a:t> </a:t>
                      </a:r>
                      <a:r>
                        <a:rPr sz="700" dirty="0">
                          <a:latin typeface="Calibri"/>
                          <a:cs typeface="Calibri"/>
                        </a:rPr>
                        <a:t>FR</a:t>
                      </a:r>
                      <a:r>
                        <a:rPr sz="700" spc="-15" dirty="0">
                          <a:latin typeface="Calibri"/>
                          <a:cs typeface="Calibri"/>
                        </a:rPr>
                        <a:t> </a:t>
                      </a:r>
                      <a:r>
                        <a:rPr sz="700" spc="-25" dirty="0">
                          <a:latin typeface="Calibri"/>
                          <a:cs typeface="Calibri"/>
                        </a:rPr>
                        <a:t>550</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7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4"/>
                  </a:ext>
                </a:extLst>
              </a:tr>
              <a:tr h="366993">
                <a:tc>
                  <a:txBody>
                    <a:bodyPr/>
                    <a:lstStyle/>
                    <a:p>
                      <a:pPr>
                        <a:lnSpc>
                          <a:spcPct val="100000"/>
                        </a:lnSpc>
                      </a:pPr>
                      <a:endParaRPr sz="800">
                        <a:latin typeface="Times New Roman"/>
                        <a:cs typeface="Times New Roman"/>
                      </a:endParaRPr>
                    </a:p>
                    <a:p>
                      <a:pPr marL="19685">
                        <a:lnSpc>
                          <a:spcPct val="100000"/>
                        </a:lnSpc>
                      </a:pPr>
                      <a:r>
                        <a:rPr sz="700" b="1" dirty="0">
                          <a:latin typeface="Calibri"/>
                          <a:cs typeface="Calibri"/>
                        </a:rPr>
                        <a:t>Group</a:t>
                      </a:r>
                      <a:r>
                        <a:rPr sz="700" b="1" spc="-20" dirty="0">
                          <a:latin typeface="Calibri"/>
                          <a:cs typeface="Calibri"/>
                        </a:rPr>
                        <a:t> </a:t>
                      </a:r>
                      <a:r>
                        <a:rPr sz="700" b="1" spc="-10" dirty="0">
                          <a:latin typeface="Calibri"/>
                          <a:cs typeface="Calibri"/>
                        </a:rPr>
                        <a:t>Meeting </a:t>
                      </a:r>
                      <a:r>
                        <a:rPr sz="700" b="1" spc="-50" dirty="0">
                          <a:latin typeface="Calibri"/>
                          <a:cs typeface="Calibri"/>
                        </a:rPr>
                        <a:t>3</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p>
                      <a:pPr marL="8255" algn="ctr">
                        <a:lnSpc>
                          <a:spcPct val="100000"/>
                        </a:lnSpc>
                      </a:pPr>
                      <a:r>
                        <a:rPr sz="700" dirty="0">
                          <a:latin typeface="Calibri"/>
                          <a:cs typeface="Calibri"/>
                        </a:rPr>
                        <a:t>Tue,</a:t>
                      </a:r>
                      <a:r>
                        <a:rPr sz="700" spc="-30" dirty="0">
                          <a:latin typeface="Calibri"/>
                          <a:cs typeface="Calibri"/>
                        </a:rPr>
                        <a:t> </a:t>
                      </a:r>
                      <a:r>
                        <a:rPr sz="700" dirty="0">
                          <a:latin typeface="Calibri"/>
                          <a:cs typeface="Calibri"/>
                        </a:rPr>
                        <a:t>Apr</a:t>
                      </a:r>
                      <a:r>
                        <a:rPr sz="700" spc="-30" dirty="0">
                          <a:latin typeface="Calibri"/>
                          <a:cs typeface="Calibri"/>
                        </a:rPr>
                        <a:t> </a:t>
                      </a:r>
                      <a:r>
                        <a:rPr sz="700" spc="-25" dirty="0">
                          <a:latin typeface="Calibri"/>
                          <a:cs typeface="Calibri"/>
                        </a:rPr>
                        <a:t>28</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p>
                      <a:pPr marL="10160" algn="ctr">
                        <a:lnSpc>
                          <a:spcPct val="100000"/>
                        </a:lnSpc>
                      </a:pPr>
                      <a:r>
                        <a:rPr sz="700" spc="-20" dirty="0">
                          <a:latin typeface="Calibri"/>
                          <a:cs typeface="Calibri"/>
                        </a:rPr>
                        <a:t>7:00</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9685">
                        <a:lnSpc>
                          <a:spcPct val="100000"/>
                        </a:lnSpc>
                      </a:pPr>
                      <a:r>
                        <a:rPr sz="700" dirty="0">
                          <a:latin typeface="Calibri"/>
                          <a:cs typeface="Calibri"/>
                        </a:rPr>
                        <a:t>Snow</a:t>
                      </a:r>
                      <a:r>
                        <a:rPr sz="700" spc="-25" dirty="0">
                          <a:latin typeface="Calibri"/>
                          <a:cs typeface="Calibri"/>
                        </a:rPr>
                        <a:t> </a:t>
                      </a:r>
                      <a:r>
                        <a:rPr sz="700" dirty="0">
                          <a:latin typeface="Calibri"/>
                          <a:cs typeface="Calibri"/>
                        </a:rPr>
                        <a:t>Travel,</a:t>
                      </a:r>
                      <a:r>
                        <a:rPr sz="700" spc="-25" dirty="0">
                          <a:latin typeface="Calibri"/>
                          <a:cs typeface="Calibri"/>
                        </a:rPr>
                        <a:t> </a:t>
                      </a:r>
                      <a:r>
                        <a:rPr sz="700" dirty="0">
                          <a:latin typeface="Calibri"/>
                          <a:cs typeface="Calibri"/>
                        </a:rPr>
                        <a:t>start</a:t>
                      </a:r>
                      <a:r>
                        <a:rPr sz="700" spc="-25" dirty="0">
                          <a:latin typeface="Calibri"/>
                          <a:cs typeface="Calibri"/>
                        </a:rPr>
                        <a:t> </a:t>
                      </a:r>
                      <a:r>
                        <a:rPr sz="700" dirty="0">
                          <a:latin typeface="Calibri"/>
                          <a:cs typeface="Calibri"/>
                        </a:rPr>
                        <a:t>Grad</a:t>
                      </a:r>
                      <a:r>
                        <a:rPr sz="700" spc="-20" dirty="0">
                          <a:latin typeface="Calibri"/>
                          <a:cs typeface="Calibri"/>
                        </a:rPr>
                        <a:t> </a:t>
                      </a:r>
                      <a:r>
                        <a:rPr sz="700" dirty="0">
                          <a:latin typeface="Calibri"/>
                          <a:cs typeface="Calibri"/>
                        </a:rPr>
                        <a:t>Hike</a:t>
                      </a:r>
                      <a:r>
                        <a:rPr sz="700" spc="-25" dirty="0">
                          <a:latin typeface="Calibri"/>
                          <a:cs typeface="Calibri"/>
                        </a:rPr>
                        <a:t> </a:t>
                      </a:r>
                      <a:r>
                        <a:rPr sz="700" spc="-10" dirty="0">
                          <a:latin typeface="Calibri"/>
                          <a:cs typeface="Calibri"/>
                        </a:rPr>
                        <a:t>planning</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42875" indent="-123825">
                        <a:lnSpc>
                          <a:spcPct val="100000"/>
                        </a:lnSpc>
                        <a:buAutoNum type="arabicPeriod"/>
                        <a:tabLst>
                          <a:tab pos="143510" algn="l"/>
                        </a:tabLst>
                      </a:pPr>
                      <a:r>
                        <a:rPr sz="700" dirty="0">
                          <a:latin typeface="Calibri"/>
                          <a:cs typeface="Calibri"/>
                        </a:rPr>
                        <a:t>Read</a:t>
                      </a:r>
                      <a:r>
                        <a:rPr sz="700" spc="-10" dirty="0">
                          <a:latin typeface="Calibri"/>
                          <a:cs typeface="Calibri"/>
                        </a:rPr>
                        <a:t> </a:t>
                      </a:r>
                      <a:r>
                        <a:rPr sz="700" dirty="0">
                          <a:latin typeface="Calibri"/>
                          <a:cs typeface="Calibri"/>
                        </a:rPr>
                        <a:t>Section</a:t>
                      </a:r>
                      <a:r>
                        <a:rPr sz="700" spc="-10" dirty="0">
                          <a:latin typeface="Calibri"/>
                          <a:cs typeface="Calibri"/>
                        </a:rPr>
                        <a:t> </a:t>
                      </a:r>
                      <a:r>
                        <a:rPr sz="700" dirty="0">
                          <a:latin typeface="Calibri"/>
                          <a:cs typeface="Calibri"/>
                        </a:rPr>
                        <a:t>IV</a:t>
                      </a:r>
                      <a:r>
                        <a:rPr sz="700" spc="-20" dirty="0">
                          <a:latin typeface="Calibri"/>
                          <a:cs typeface="Calibri"/>
                        </a:rPr>
                        <a:t> </a:t>
                      </a:r>
                      <a:r>
                        <a:rPr sz="700" dirty="0">
                          <a:latin typeface="Calibri"/>
                          <a:cs typeface="Calibri"/>
                        </a:rPr>
                        <a:t>-</a:t>
                      </a:r>
                      <a:r>
                        <a:rPr sz="700" spc="-15" dirty="0">
                          <a:latin typeface="Calibri"/>
                          <a:cs typeface="Calibri"/>
                        </a:rPr>
                        <a:t> </a:t>
                      </a:r>
                      <a:r>
                        <a:rPr sz="700" dirty="0">
                          <a:latin typeface="Calibri"/>
                          <a:cs typeface="Calibri"/>
                        </a:rPr>
                        <a:t>Snow</a:t>
                      </a:r>
                      <a:r>
                        <a:rPr sz="700" spc="-15" dirty="0">
                          <a:latin typeface="Calibri"/>
                          <a:cs typeface="Calibri"/>
                        </a:rPr>
                        <a:t> </a:t>
                      </a:r>
                      <a:r>
                        <a:rPr sz="700" dirty="0">
                          <a:latin typeface="Calibri"/>
                          <a:cs typeface="Calibri"/>
                        </a:rPr>
                        <a:t>Travel</a:t>
                      </a:r>
                      <a:r>
                        <a:rPr sz="700" spc="-15" dirty="0">
                          <a:latin typeface="Calibri"/>
                          <a:cs typeface="Calibri"/>
                        </a:rPr>
                        <a:t> </a:t>
                      </a:r>
                      <a:r>
                        <a:rPr sz="700" dirty="0">
                          <a:latin typeface="Calibri"/>
                          <a:cs typeface="Calibri"/>
                        </a:rPr>
                        <a:t>(Chapters</a:t>
                      </a:r>
                      <a:r>
                        <a:rPr sz="700" spc="-20" dirty="0">
                          <a:latin typeface="Calibri"/>
                          <a:cs typeface="Calibri"/>
                        </a:rPr>
                        <a:t> </a:t>
                      </a:r>
                      <a:r>
                        <a:rPr sz="700" dirty="0">
                          <a:latin typeface="Calibri"/>
                          <a:cs typeface="Calibri"/>
                        </a:rPr>
                        <a:t>15</a:t>
                      </a:r>
                      <a:r>
                        <a:rPr sz="700" spc="-15" dirty="0">
                          <a:latin typeface="Calibri"/>
                          <a:cs typeface="Calibri"/>
                        </a:rPr>
                        <a:t> </a:t>
                      </a:r>
                      <a:r>
                        <a:rPr sz="700" dirty="0">
                          <a:latin typeface="Calibri"/>
                          <a:cs typeface="Calibri"/>
                        </a:rPr>
                        <a:t>-</a:t>
                      </a:r>
                      <a:r>
                        <a:rPr sz="700" spc="-15" dirty="0">
                          <a:latin typeface="Calibri"/>
                          <a:cs typeface="Calibri"/>
                        </a:rPr>
                        <a:t> </a:t>
                      </a:r>
                      <a:r>
                        <a:rPr sz="700" spc="-25" dirty="0">
                          <a:latin typeface="Calibri"/>
                          <a:cs typeface="Calibri"/>
                        </a:rPr>
                        <a:t>16)</a:t>
                      </a:r>
                      <a:endParaRPr sz="700">
                        <a:latin typeface="Calibri"/>
                        <a:cs typeface="Calibri"/>
                      </a:endParaRPr>
                    </a:p>
                    <a:p>
                      <a:pPr marL="142875" indent="-123825">
                        <a:lnSpc>
                          <a:spcPct val="100000"/>
                        </a:lnSpc>
                        <a:spcBef>
                          <a:spcPts val="135"/>
                        </a:spcBef>
                        <a:buAutoNum type="arabicPeriod"/>
                        <a:tabLst>
                          <a:tab pos="143510" algn="l"/>
                        </a:tabLst>
                      </a:pPr>
                      <a:r>
                        <a:rPr sz="700" dirty="0">
                          <a:latin typeface="Calibri"/>
                          <a:cs typeface="Calibri"/>
                        </a:rPr>
                        <a:t>Watch</a:t>
                      </a:r>
                      <a:r>
                        <a:rPr sz="700" spc="-20" dirty="0">
                          <a:latin typeface="Calibri"/>
                          <a:cs typeface="Calibri"/>
                        </a:rPr>
                        <a:t> </a:t>
                      </a:r>
                      <a:r>
                        <a:rPr sz="700" dirty="0">
                          <a:latin typeface="Calibri"/>
                          <a:cs typeface="Calibri"/>
                        </a:rPr>
                        <a:t>video</a:t>
                      </a:r>
                      <a:r>
                        <a:rPr sz="700" spc="-15" dirty="0">
                          <a:latin typeface="Calibri"/>
                          <a:cs typeface="Calibri"/>
                        </a:rPr>
                        <a:t> </a:t>
                      </a:r>
                      <a:r>
                        <a:rPr sz="700" dirty="0">
                          <a:latin typeface="Calibri"/>
                          <a:cs typeface="Calibri"/>
                        </a:rPr>
                        <a:t>–</a:t>
                      </a:r>
                      <a:r>
                        <a:rPr sz="700" spc="-20" dirty="0">
                          <a:latin typeface="Calibri"/>
                          <a:cs typeface="Calibri"/>
                        </a:rPr>
                        <a:t> </a:t>
                      </a:r>
                      <a:r>
                        <a:rPr sz="700" spc="-10" dirty="0">
                          <a:latin typeface="Calibri"/>
                          <a:cs typeface="Calibri"/>
                        </a:rPr>
                        <a:t>Avalanche</a:t>
                      </a:r>
                      <a:endParaRPr sz="700">
                        <a:latin typeface="Calibri"/>
                        <a:cs typeface="Calibri"/>
                      </a:endParaRPr>
                    </a:p>
                    <a:p>
                      <a:pPr marL="142875" indent="-123825">
                        <a:lnSpc>
                          <a:spcPct val="100000"/>
                        </a:lnSpc>
                        <a:spcBef>
                          <a:spcPts val="130"/>
                        </a:spcBef>
                        <a:buAutoNum type="arabicPeriod"/>
                        <a:tabLst>
                          <a:tab pos="143510" algn="l"/>
                        </a:tabLst>
                      </a:pPr>
                      <a:r>
                        <a:rPr sz="700" dirty="0">
                          <a:latin typeface="Calibri"/>
                          <a:cs typeface="Calibri"/>
                        </a:rPr>
                        <a:t>Section</a:t>
                      </a:r>
                      <a:r>
                        <a:rPr sz="700" spc="-25" dirty="0">
                          <a:latin typeface="Calibri"/>
                          <a:cs typeface="Calibri"/>
                        </a:rPr>
                        <a:t> </a:t>
                      </a:r>
                      <a:r>
                        <a:rPr sz="700" dirty="0">
                          <a:latin typeface="Calibri"/>
                          <a:cs typeface="Calibri"/>
                        </a:rPr>
                        <a:t>II</a:t>
                      </a:r>
                      <a:r>
                        <a:rPr sz="700" spc="-25" dirty="0">
                          <a:latin typeface="Calibri"/>
                          <a:cs typeface="Calibri"/>
                        </a:rPr>
                        <a:t> </a:t>
                      </a:r>
                      <a:r>
                        <a:rPr sz="700" dirty="0">
                          <a:latin typeface="Calibri"/>
                          <a:cs typeface="Calibri"/>
                        </a:rPr>
                        <a:t>homework</a:t>
                      </a:r>
                      <a:r>
                        <a:rPr sz="700" spc="-30" dirty="0">
                          <a:latin typeface="Calibri"/>
                          <a:cs typeface="Calibri"/>
                        </a:rPr>
                        <a:t> </a:t>
                      </a:r>
                      <a:r>
                        <a:rPr sz="700" spc="-25" dirty="0">
                          <a:latin typeface="Calibri"/>
                          <a:cs typeface="Calibri"/>
                        </a:rPr>
                        <a:t>due</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5"/>
                  </a:ext>
                </a:extLst>
              </a:tr>
              <a:tr h="366993">
                <a:tc>
                  <a:txBody>
                    <a:bodyPr/>
                    <a:lstStyle/>
                    <a:p>
                      <a:pPr>
                        <a:lnSpc>
                          <a:spcPct val="100000"/>
                        </a:lnSpc>
                      </a:pPr>
                      <a:endParaRPr sz="800">
                        <a:latin typeface="Times New Roman"/>
                        <a:cs typeface="Times New Roman"/>
                      </a:endParaRPr>
                    </a:p>
                    <a:p>
                      <a:pPr marL="19685">
                        <a:lnSpc>
                          <a:spcPct val="100000"/>
                        </a:lnSpc>
                      </a:pPr>
                      <a:r>
                        <a:rPr sz="700" b="1" dirty="0">
                          <a:latin typeface="Calibri"/>
                          <a:cs typeface="Calibri"/>
                        </a:rPr>
                        <a:t>Field</a:t>
                      </a:r>
                      <a:r>
                        <a:rPr sz="700" b="1" spc="-25" dirty="0">
                          <a:latin typeface="Calibri"/>
                          <a:cs typeface="Calibri"/>
                        </a:rPr>
                        <a:t> </a:t>
                      </a:r>
                      <a:r>
                        <a:rPr sz="700" b="1" dirty="0">
                          <a:latin typeface="Calibri"/>
                          <a:cs typeface="Calibri"/>
                        </a:rPr>
                        <a:t>Day</a:t>
                      </a:r>
                      <a:r>
                        <a:rPr sz="700" b="1" spc="-20" dirty="0">
                          <a:latin typeface="Calibri"/>
                          <a:cs typeface="Calibri"/>
                        </a:rPr>
                        <a:t> </a:t>
                      </a:r>
                      <a:r>
                        <a:rPr sz="700" b="1" dirty="0">
                          <a:latin typeface="Calibri"/>
                          <a:cs typeface="Calibri"/>
                        </a:rPr>
                        <a:t>3:</a:t>
                      </a:r>
                      <a:r>
                        <a:rPr sz="700" b="1" spc="145" dirty="0">
                          <a:latin typeface="Calibri"/>
                          <a:cs typeface="Calibri"/>
                        </a:rPr>
                        <a:t> </a:t>
                      </a:r>
                      <a:r>
                        <a:rPr sz="700" b="1" dirty="0">
                          <a:latin typeface="Calibri"/>
                          <a:cs typeface="Calibri"/>
                        </a:rPr>
                        <a:t>Snow</a:t>
                      </a:r>
                      <a:r>
                        <a:rPr sz="700" b="1" spc="-20" dirty="0">
                          <a:latin typeface="Calibri"/>
                          <a:cs typeface="Calibri"/>
                        </a:rPr>
                        <a:t> </a:t>
                      </a:r>
                      <a:r>
                        <a:rPr sz="700" b="1" dirty="0">
                          <a:latin typeface="Calibri"/>
                          <a:cs typeface="Calibri"/>
                        </a:rPr>
                        <a:t>Travel</a:t>
                      </a:r>
                      <a:r>
                        <a:rPr sz="700" b="1" spc="-20" dirty="0">
                          <a:latin typeface="Calibri"/>
                          <a:cs typeface="Calibri"/>
                        </a:rPr>
                        <a:t> </a:t>
                      </a:r>
                      <a:r>
                        <a:rPr sz="700" b="1" spc="-25" dirty="0">
                          <a:latin typeface="Calibri"/>
                          <a:cs typeface="Calibri"/>
                        </a:rPr>
                        <a:t>Day</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p>
                      <a:pPr marL="9525" algn="ctr">
                        <a:lnSpc>
                          <a:spcPct val="100000"/>
                        </a:lnSpc>
                      </a:pPr>
                      <a:r>
                        <a:rPr sz="700" dirty="0">
                          <a:latin typeface="Calibri"/>
                          <a:cs typeface="Calibri"/>
                        </a:rPr>
                        <a:t>Sat,</a:t>
                      </a:r>
                      <a:r>
                        <a:rPr sz="700" spc="-30" dirty="0">
                          <a:latin typeface="Calibri"/>
                          <a:cs typeface="Calibri"/>
                        </a:rPr>
                        <a:t> </a:t>
                      </a:r>
                      <a:r>
                        <a:rPr sz="700" dirty="0">
                          <a:latin typeface="Calibri"/>
                          <a:cs typeface="Calibri"/>
                        </a:rPr>
                        <a:t>May</a:t>
                      </a:r>
                      <a:r>
                        <a:rPr sz="700" spc="-15" dirty="0">
                          <a:latin typeface="Calibri"/>
                          <a:cs typeface="Calibri"/>
                        </a:rPr>
                        <a:t> </a:t>
                      </a:r>
                      <a:r>
                        <a:rPr sz="700" spc="-50" dirty="0">
                          <a:latin typeface="Calibri"/>
                          <a:cs typeface="Calibri"/>
                        </a:rPr>
                        <a:t>2</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p>
                      <a:pPr marL="6350" algn="ctr">
                        <a:lnSpc>
                          <a:spcPct val="100000"/>
                        </a:lnSpc>
                      </a:pPr>
                      <a:r>
                        <a:rPr sz="700" spc="-25" dirty="0">
                          <a:latin typeface="Calibri"/>
                          <a:cs typeface="Calibri"/>
                        </a:rPr>
                        <a:t>TBD</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9685">
                        <a:lnSpc>
                          <a:spcPct val="100000"/>
                        </a:lnSpc>
                      </a:pPr>
                      <a:r>
                        <a:rPr sz="700" dirty="0">
                          <a:latin typeface="Calibri"/>
                          <a:cs typeface="Calibri"/>
                        </a:rPr>
                        <a:t>Loveland</a:t>
                      </a:r>
                      <a:r>
                        <a:rPr sz="700" spc="-20" dirty="0">
                          <a:latin typeface="Calibri"/>
                          <a:cs typeface="Calibri"/>
                        </a:rPr>
                        <a:t> Pass</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7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6"/>
                  </a:ext>
                </a:extLst>
              </a:tr>
              <a:tr h="366993">
                <a:tc>
                  <a:txBody>
                    <a:bodyPr/>
                    <a:lstStyle/>
                    <a:p>
                      <a:pPr>
                        <a:lnSpc>
                          <a:spcPct val="100000"/>
                        </a:lnSpc>
                      </a:pPr>
                      <a:endParaRPr sz="800">
                        <a:latin typeface="Times New Roman"/>
                        <a:cs typeface="Times New Roman"/>
                      </a:endParaRPr>
                    </a:p>
                    <a:p>
                      <a:pPr marL="19685">
                        <a:lnSpc>
                          <a:spcPct val="100000"/>
                        </a:lnSpc>
                      </a:pPr>
                      <a:r>
                        <a:rPr sz="700" b="1" dirty="0">
                          <a:latin typeface="Calibri"/>
                          <a:cs typeface="Calibri"/>
                        </a:rPr>
                        <a:t>Group</a:t>
                      </a:r>
                      <a:r>
                        <a:rPr sz="700" b="1" spc="-20" dirty="0">
                          <a:latin typeface="Calibri"/>
                          <a:cs typeface="Calibri"/>
                        </a:rPr>
                        <a:t> </a:t>
                      </a:r>
                      <a:r>
                        <a:rPr sz="700" b="1" spc="-10" dirty="0">
                          <a:latin typeface="Calibri"/>
                          <a:cs typeface="Calibri"/>
                        </a:rPr>
                        <a:t>Meeting </a:t>
                      </a:r>
                      <a:r>
                        <a:rPr sz="700" b="1" spc="-50" dirty="0">
                          <a:latin typeface="Calibri"/>
                          <a:cs typeface="Calibri"/>
                        </a:rPr>
                        <a:t>4</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p>
                      <a:pPr marL="10160" algn="ctr">
                        <a:lnSpc>
                          <a:spcPct val="100000"/>
                        </a:lnSpc>
                      </a:pPr>
                      <a:r>
                        <a:rPr sz="700" dirty="0">
                          <a:latin typeface="Calibri"/>
                          <a:cs typeface="Calibri"/>
                        </a:rPr>
                        <a:t>Tue,</a:t>
                      </a:r>
                      <a:r>
                        <a:rPr sz="700" spc="-25" dirty="0">
                          <a:latin typeface="Calibri"/>
                          <a:cs typeface="Calibri"/>
                        </a:rPr>
                        <a:t> </a:t>
                      </a:r>
                      <a:r>
                        <a:rPr sz="700" dirty="0">
                          <a:latin typeface="Calibri"/>
                          <a:cs typeface="Calibri"/>
                        </a:rPr>
                        <a:t>May</a:t>
                      </a:r>
                      <a:r>
                        <a:rPr sz="700" spc="-25" dirty="0">
                          <a:latin typeface="Calibri"/>
                          <a:cs typeface="Calibri"/>
                        </a:rPr>
                        <a:t> 12</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p>
                      <a:pPr marL="10160" algn="ctr">
                        <a:lnSpc>
                          <a:spcPct val="100000"/>
                        </a:lnSpc>
                      </a:pPr>
                      <a:r>
                        <a:rPr sz="700" spc="-20" dirty="0">
                          <a:latin typeface="Calibri"/>
                          <a:cs typeface="Calibri"/>
                        </a:rPr>
                        <a:t>7:00</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9685">
                        <a:lnSpc>
                          <a:spcPct val="100000"/>
                        </a:lnSpc>
                      </a:pPr>
                      <a:r>
                        <a:rPr sz="700" spc="-10" dirty="0">
                          <a:latin typeface="Calibri"/>
                          <a:cs typeface="Calibri"/>
                        </a:rPr>
                        <a:t>Emergency</a:t>
                      </a:r>
                      <a:r>
                        <a:rPr sz="700" spc="25" dirty="0">
                          <a:latin typeface="Calibri"/>
                          <a:cs typeface="Calibri"/>
                        </a:rPr>
                        <a:t> </a:t>
                      </a:r>
                      <a:r>
                        <a:rPr sz="700" spc="-10" dirty="0">
                          <a:latin typeface="Calibri"/>
                          <a:cs typeface="Calibri"/>
                        </a:rPr>
                        <a:t>Situations,</a:t>
                      </a:r>
                      <a:r>
                        <a:rPr sz="700" spc="20" dirty="0">
                          <a:latin typeface="Calibri"/>
                          <a:cs typeface="Calibri"/>
                        </a:rPr>
                        <a:t> </a:t>
                      </a:r>
                      <a:r>
                        <a:rPr sz="700" dirty="0">
                          <a:latin typeface="Calibri"/>
                          <a:cs typeface="Calibri"/>
                        </a:rPr>
                        <a:t>Incident</a:t>
                      </a:r>
                      <a:r>
                        <a:rPr sz="700" spc="20" dirty="0">
                          <a:latin typeface="Calibri"/>
                          <a:cs typeface="Calibri"/>
                        </a:rPr>
                        <a:t> </a:t>
                      </a:r>
                      <a:r>
                        <a:rPr sz="700" spc="-10" dirty="0">
                          <a:latin typeface="Calibri"/>
                          <a:cs typeface="Calibri"/>
                        </a:rPr>
                        <a:t>Management,</a:t>
                      </a:r>
                      <a:endParaRPr sz="700">
                        <a:latin typeface="Calibri"/>
                        <a:cs typeface="Calibri"/>
                      </a:endParaRPr>
                    </a:p>
                    <a:p>
                      <a:pPr marL="19685">
                        <a:lnSpc>
                          <a:spcPct val="100000"/>
                        </a:lnSpc>
                        <a:spcBef>
                          <a:spcPts val="135"/>
                        </a:spcBef>
                      </a:pPr>
                      <a:r>
                        <a:rPr sz="700" dirty="0">
                          <a:latin typeface="Calibri"/>
                          <a:cs typeface="Calibri"/>
                        </a:rPr>
                        <a:t>continue</a:t>
                      </a:r>
                      <a:r>
                        <a:rPr sz="700" spc="-30" dirty="0">
                          <a:latin typeface="Calibri"/>
                          <a:cs typeface="Calibri"/>
                        </a:rPr>
                        <a:t> </a:t>
                      </a:r>
                      <a:r>
                        <a:rPr sz="700" dirty="0">
                          <a:latin typeface="Calibri"/>
                          <a:cs typeface="Calibri"/>
                        </a:rPr>
                        <a:t>Grad</a:t>
                      </a:r>
                      <a:r>
                        <a:rPr sz="700" spc="-15" dirty="0">
                          <a:latin typeface="Calibri"/>
                          <a:cs typeface="Calibri"/>
                        </a:rPr>
                        <a:t> </a:t>
                      </a:r>
                      <a:r>
                        <a:rPr sz="700" dirty="0">
                          <a:latin typeface="Calibri"/>
                          <a:cs typeface="Calibri"/>
                        </a:rPr>
                        <a:t>Hike</a:t>
                      </a:r>
                      <a:r>
                        <a:rPr sz="700" spc="-25" dirty="0">
                          <a:latin typeface="Calibri"/>
                          <a:cs typeface="Calibri"/>
                        </a:rPr>
                        <a:t> </a:t>
                      </a:r>
                      <a:r>
                        <a:rPr sz="700" spc="-10" dirty="0">
                          <a:latin typeface="Calibri"/>
                          <a:cs typeface="Calibri"/>
                        </a:rPr>
                        <a:t>planning</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42875" indent="-123825">
                        <a:lnSpc>
                          <a:spcPct val="100000"/>
                        </a:lnSpc>
                        <a:buAutoNum type="arabicPeriod"/>
                        <a:tabLst>
                          <a:tab pos="143510" algn="l"/>
                        </a:tabLst>
                      </a:pPr>
                      <a:r>
                        <a:rPr sz="700" dirty="0">
                          <a:latin typeface="Calibri"/>
                          <a:cs typeface="Calibri"/>
                        </a:rPr>
                        <a:t>Read Section III -</a:t>
                      </a:r>
                      <a:r>
                        <a:rPr sz="700" spc="-15" dirty="0">
                          <a:latin typeface="Calibri"/>
                          <a:cs typeface="Calibri"/>
                        </a:rPr>
                        <a:t> </a:t>
                      </a:r>
                      <a:r>
                        <a:rPr sz="700" spc="-10" dirty="0">
                          <a:latin typeface="Calibri"/>
                          <a:cs typeface="Calibri"/>
                        </a:rPr>
                        <a:t>Emergencies</a:t>
                      </a:r>
                      <a:r>
                        <a:rPr sz="700" spc="5" dirty="0">
                          <a:latin typeface="Calibri"/>
                          <a:cs typeface="Calibri"/>
                        </a:rPr>
                        <a:t> </a:t>
                      </a:r>
                      <a:r>
                        <a:rPr sz="700" dirty="0">
                          <a:latin typeface="Calibri"/>
                          <a:cs typeface="Calibri"/>
                        </a:rPr>
                        <a:t>(Chapters 10</a:t>
                      </a:r>
                      <a:r>
                        <a:rPr sz="700" spc="-10" dirty="0">
                          <a:latin typeface="Calibri"/>
                          <a:cs typeface="Calibri"/>
                        </a:rPr>
                        <a:t> </a:t>
                      </a:r>
                      <a:r>
                        <a:rPr sz="700" dirty="0">
                          <a:latin typeface="Calibri"/>
                          <a:cs typeface="Calibri"/>
                        </a:rPr>
                        <a:t>-</a:t>
                      </a:r>
                      <a:r>
                        <a:rPr sz="700" spc="-5" dirty="0">
                          <a:latin typeface="Calibri"/>
                          <a:cs typeface="Calibri"/>
                        </a:rPr>
                        <a:t> </a:t>
                      </a:r>
                      <a:r>
                        <a:rPr sz="700" spc="-25" dirty="0">
                          <a:latin typeface="Calibri"/>
                          <a:cs typeface="Calibri"/>
                        </a:rPr>
                        <a:t>14)</a:t>
                      </a:r>
                      <a:endParaRPr sz="700">
                        <a:latin typeface="Calibri"/>
                        <a:cs typeface="Calibri"/>
                      </a:endParaRPr>
                    </a:p>
                    <a:p>
                      <a:pPr marL="142875" indent="-123825">
                        <a:lnSpc>
                          <a:spcPct val="100000"/>
                        </a:lnSpc>
                        <a:spcBef>
                          <a:spcPts val="145"/>
                        </a:spcBef>
                        <a:buAutoNum type="arabicPeriod"/>
                        <a:tabLst>
                          <a:tab pos="143510" algn="l"/>
                        </a:tabLst>
                      </a:pPr>
                      <a:r>
                        <a:rPr sz="700" dirty="0">
                          <a:latin typeface="Calibri"/>
                          <a:cs typeface="Calibri"/>
                        </a:rPr>
                        <a:t>Watch</a:t>
                      </a:r>
                      <a:r>
                        <a:rPr sz="700" spc="-20" dirty="0">
                          <a:latin typeface="Calibri"/>
                          <a:cs typeface="Calibri"/>
                        </a:rPr>
                        <a:t> </a:t>
                      </a:r>
                      <a:r>
                        <a:rPr sz="700" dirty="0">
                          <a:latin typeface="Calibri"/>
                          <a:cs typeface="Calibri"/>
                        </a:rPr>
                        <a:t>video</a:t>
                      </a:r>
                      <a:r>
                        <a:rPr sz="700" spc="-25" dirty="0">
                          <a:latin typeface="Calibri"/>
                          <a:cs typeface="Calibri"/>
                        </a:rPr>
                        <a:t> </a:t>
                      </a:r>
                      <a:r>
                        <a:rPr sz="700" dirty="0">
                          <a:latin typeface="Calibri"/>
                          <a:cs typeface="Calibri"/>
                        </a:rPr>
                        <a:t>–</a:t>
                      </a:r>
                      <a:r>
                        <a:rPr sz="700" spc="-20" dirty="0">
                          <a:latin typeface="Calibri"/>
                          <a:cs typeface="Calibri"/>
                        </a:rPr>
                        <a:t> </a:t>
                      </a:r>
                      <a:r>
                        <a:rPr sz="700" dirty="0">
                          <a:latin typeface="Calibri"/>
                          <a:cs typeface="Calibri"/>
                        </a:rPr>
                        <a:t>Emergency</a:t>
                      </a:r>
                      <a:r>
                        <a:rPr sz="700" spc="-20" dirty="0">
                          <a:latin typeface="Calibri"/>
                          <a:cs typeface="Calibri"/>
                        </a:rPr>
                        <a:t> </a:t>
                      </a:r>
                      <a:r>
                        <a:rPr sz="700" spc="-10" dirty="0">
                          <a:latin typeface="Calibri"/>
                          <a:cs typeface="Calibri"/>
                        </a:rPr>
                        <a:t>Situations</a:t>
                      </a:r>
                      <a:endParaRPr sz="700">
                        <a:latin typeface="Calibri"/>
                        <a:cs typeface="Calibri"/>
                      </a:endParaRPr>
                    </a:p>
                    <a:p>
                      <a:pPr marL="142875" indent="-123825">
                        <a:lnSpc>
                          <a:spcPct val="100000"/>
                        </a:lnSpc>
                        <a:spcBef>
                          <a:spcPts val="120"/>
                        </a:spcBef>
                        <a:buAutoNum type="arabicPeriod"/>
                        <a:tabLst>
                          <a:tab pos="143510" algn="l"/>
                        </a:tabLst>
                      </a:pPr>
                      <a:r>
                        <a:rPr sz="700" dirty="0">
                          <a:latin typeface="Calibri"/>
                          <a:cs typeface="Calibri"/>
                        </a:rPr>
                        <a:t>Section</a:t>
                      </a:r>
                      <a:r>
                        <a:rPr sz="700" spc="-25" dirty="0">
                          <a:latin typeface="Calibri"/>
                          <a:cs typeface="Calibri"/>
                        </a:rPr>
                        <a:t> </a:t>
                      </a:r>
                      <a:r>
                        <a:rPr sz="700" dirty="0">
                          <a:latin typeface="Calibri"/>
                          <a:cs typeface="Calibri"/>
                        </a:rPr>
                        <a:t>IV</a:t>
                      </a:r>
                      <a:r>
                        <a:rPr sz="700" spc="-20" dirty="0">
                          <a:latin typeface="Calibri"/>
                          <a:cs typeface="Calibri"/>
                        </a:rPr>
                        <a:t> </a:t>
                      </a:r>
                      <a:r>
                        <a:rPr sz="700" dirty="0">
                          <a:latin typeface="Calibri"/>
                          <a:cs typeface="Calibri"/>
                        </a:rPr>
                        <a:t>homework</a:t>
                      </a:r>
                      <a:r>
                        <a:rPr sz="700" spc="-30" dirty="0">
                          <a:latin typeface="Calibri"/>
                          <a:cs typeface="Calibri"/>
                        </a:rPr>
                        <a:t> </a:t>
                      </a:r>
                      <a:r>
                        <a:rPr sz="700" spc="-25" dirty="0">
                          <a:latin typeface="Calibri"/>
                          <a:cs typeface="Calibri"/>
                        </a:rPr>
                        <a:t>due</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7"/>
                  </a:ext>
                </a:extLst>
              </a:tr>
              <a:tr h="366993">
                <a:tc>
                  <a:txBody>
                    <a:bodyPr/>
                    <a:lstStyle/>
                    <a:p>
                      <a:pPr>
                        <a:lnSpc>
                          <a:spcPct val="100000"/>
                        </a:lnSpc>
                      </a:pPr>
                      <a:endParaRPr sz="800">
                        <a:latin typeface="Times New Roman"/>
                        <a:cs typeface="Times New Roman"/>
                      </a:endParaRPr>
                    </a:p>
                    <a:p>
                      <a:pPr marL="19685">
                        <a:lnSpc>
                          <a:spcPct val="100000"/>
                        </a:lnSpc>
                      </a:pPr>
                      <a:r>
                        <a:rPr sz="700" b="1" dirty="0">
                          <a:latin typeface="Calibri"/>
                          <a:cs typeface="Calibri"/>
                        </a:rPr>
                        <a:t>Field</a:t>
                      </a:r>
                      <a:r>
                        <a:rPr sz="700" b="1" spc="-10" dirty="0">
                          <a:latin typeface="Calibri"/>
                          <a:cs typeface="Calibri"/>
                        </a:rPr>
                        <a:t> </a:t>
                      </a:r>
                      <a:r>
                        <a:rPr sz="700" b="1" dirty="0">
                          <a:latin typeface="Calibri"/>
                          <a:cs typeface="Calibri"/>
                        </a:rPr>
                        <a:t>Day</a:t>
                      </a:r>
                      <a:r>
                        <a:rPr sz="700" b="1" spc="-5" dirty="0">
                          <a:latin typeface="Calibri"/>
                          <a:cs typeface="Calibri"/>
                        </a:rPr>
                        <a:t> </a:t>
                      </a:r>
                      <a:r>
                        <a:rPr sz="700" b="1" dirty="0">
                          <a:latin typeface="Calibri"/>
                          <a:cs typeface="Calibri"/>
                        </a:rPr>
                        <a:t>4:</a:t>
                      </a:r>
                      <a:r>
                        <a:rPr sz="700" b="1" spc="170" dirty="0">
                          <a:latin typeface="Calibri"/>
                          <a:cs typeface="Calibri"/>
                        </a:rPr>
                        <a:t> </a:t>
                      </a:r>
                      <a:r>
                        <a:rPr sz="700" b="1" spc="-10" dirty="0">
                          <a:latin typeface="Calibri"/>
                          <a:cs typeface="Calibri"/>
                        </a:rPr>
                        <a:t>Survival </a:t>
                      </a:r>
                      <a:r>
                        <a:rPr sz="700" b="1" spc="-25" dirty="0">
                          <a:latin typeface="Calibri"/>
                          <a:cs typeface="Calibri"/>
                        </a:rPr>
                        <a:t>Day</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p>
                      <a:pPr marL="10160" algn="ctr">
                        <a:lnSpc>
                          <a:spcPct val="100000"/>
                        </a:lnSpc>
                      </a:pPr>
                      <a:r>
                        <a:rPr sz="700" dirty="0">
                          <a:latin typeface="Calibri"/>
                          <a:cs typeface="Calibri"/>
                        </a:rPr>
                        <a:t>Sat,</a:t>
                      </a:r>
                      <a:r>
                        <a:rPr sz="700" spc="-30" dirty="0">
                          <a:latin typeface="Calibri"/>
                          <a:cs typeface="Calibri"/>
                        </a:rPr>
                        <a:t> </a:t>
                      </a:r>
                      <a:r>
                        <a:rPr sz="700" dirty="0">
                          <a:latin typeface="Calibri"/>
                          <a:cs typeface="Calibri"/>
                        </a:rPr>
                        <a:t>May</a:t>
                      </a:r>
                      <a:r>
                        <a:rPr sz="700" spc="-15" dirty="0">
                          <a:latin typeface="Calibri"/>
                          <a:cs typeface="Calibri"/>
                        </a:rPr>
                        <a:t> </a:t>
                      </a:r>
                      <a:r>
                        <a:rPr sz="700" spc="-25" dirty="0">
                          <a:latin typeface="Calibri"/>
                          <a:cs typeface="Calibri"/>
                        </a:rPr>
                        <a:t>16</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p>
                      <a:pPr marL="5715" algn="ctr">
                        <a:lnSpc>
                          <a:spcPct val="100000"/>
                        </a:lnSpc>
                      </a:pPr>
                      <a:r>
                        <a:rPr sz="700" spc="-25" dirty="0">
                          <a:latin typeface="Calibri"/>
                          <a:cs typeface="Calibri"/>
                        </a:rPr>
                        <a:t>TBD</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9685">
                        <a:lnSpc>
                          <a:spcPct val="100000"/>
                        </a:lnSpc>
                      </a:pPr>
                      <a:r>
                        <a:rPr sz="700" dirty="0">
                          <a:latin typeface="Calibri"/>
                          <a:cs typeface="Calibri"/>
                        </a:rPr>
                        <a:t>Reynolds</a:t>
                      </a:r>
                      <a:r>
                        <a:rPr sz="700" spc="-30" dirty="0">
                          <a:latin typeface="Calibri"/>
                          <a:cs typeface="Calibri"/>
                        </a:rPr>
                        <a:t> </a:t>
                      </a:r>
                      <a:r>
                        <a:rPr sz="700" spc="-20" dirty="0">
                          <a:latin typeface="Calibri"/>
                          <a:cs typeface="Calibri"/>
                        </a:rPr>
                        <a:t>Park</a:t>
                      </a:r>
                      <a:endParaRPr sz="700">
                        <a:latin typeface="Calibri"/>
                        <a:cs typeface="Calibri"/>
                      </a:endParaRPr>
                    </a:p>
                    <a:p>
                      <a:pPr marL="19685">
                        <a:lnSpc>
                          <a:spcPct val="100000"/>
                        </a:lnSpc>
                        <a:spcBef>
                          <a:spcPts val="145"/>
                        </a:spcBef>
                      </a:pPr>
                      <a:r>
                        <a:rPr sz="700" dirty="0">
                          <a:latin typeface="Calibri"/>
                          <a:cs typeface="Calibri"/>
                        </a:rPr>
                        <a:t>13649</a:t>
                      </a:r>
                      <a:r>
                        <a:rPr sz="700" spc="5" dirty="0">
                          <a:latin typeface="Calibri"/>
                          <a:cs typeface="Calibri"/>
                        </a:rPr>
                        <a:t> </a:t>
                      </a:r>
                      <a:r>
                        <a:rPr sz="700" dirty="0">
                          <a:latin typeface="Calibri"/>
                          <a:cs typeface="Calibri"/>
                        </a:rPr>
                        <a:t>S</a:t>
                      </a:r>
                      <a:r>
                        <a:rPr sz="700" spc="-10" dirty="0">
                          <a:latin typeface="Calibri"/>
                          <a:cs typeface="Calibri"/>
                        </a:rPr>
                        <a:t> </a:t>
                      </a:r>
                      <a:r>
                        <a:rPr sz="700" dirty="0">
                          <a:latin typeface="Calibri"/>
                          <a:cs typeface="Calibri"/>
                        </a:rPr>
                        <a:t>Foxton Rd,</a:t>
                      </a:r>
                      <a:r>
                        <a:rPr sz="700" spc="-5" dirty="0">
                          <a:latin typeface="Calibri"/>
                          <a:cs typeface="Calibri"/>
                        </a:rPr>
                        <a:t> </a:t>
                      </a:r>
                      <a:r>
                        <a:rPr sz="700" spc="-10" dirty="0">
                          <a:latin typeface="Calibri"/>
                          <a:cs typeface="Calibri"/>
                        </a:rPr>
                        <a:t>Conifer, </a:t>
                      </a:r>
                      <a:r>
                        <a:rPr sz="700" dirty="0">
                          <a:latin typeface="Calibri"/>
                          <a:cs typeface="Calibri"/>
                        </a:rPr>
                        <a:t>CO </a:t>
                      </a:r>
                      <a:r>
                        <a:rPr sz="700" spc="-20" dirty="0">
                          <a:latin typeface="Calibri"/>
                          <a:cs typeface="Calibri"/>
                        </a:rPr>
                        <a:t>80433</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43510" indent="-124460">
                        <a:lnSpc>
                          <a:spcPct val="100000"/>
                        </a:lnSpc>
                        <a:buAutoNum type="arabicPeriod"/>
                        <a:tabLst>
                          <a:tab pos="144145" algn="l"/>
                        </a:tabLst>
                      </a:pPr>
                      <a:r>
                        <a:rPr sz="700" dirty="0">
                          <a:latin typeface="Calibri"/>
                          <a:cs typeface="Calibri"/>
                        </a:rPr>
                        <a:t>Watch</a:t>
                      </a:r>
                      <a:r>
                        <a:rPr sz="700" spc="-20" dirty="0">
                          <a:latin typeface="Calibri"/>
                          <a:cs typeface="Calibri"/>
                        </a:rPr>
                        <a:t> </a:t>
                      </a:r>
                      <a:r>
                        <a:rPr sz="700" dirty="0">
                          <a:latin typeface="Calibri"/>
                          <a:cs typeface="Calibri"/>
                        </a:rPr>
                        <a:t>video</a:t>
                      </a:r>
                      <a:r>
                        <a:rPr sz="700" spc="-20" dirty="0">
                          <a:latin typeface="Calibri"/>
                          <a:cs typeface="Calibri"/>
                        </a:rPr>
                        <a:t> </a:t>
                      </a:r>
                      <a:r>
                        <a:rPr sz="700" dirty="0">
                          <a:latin typeface="Calibri"/>
                          <a:cs typeface="Calibri"/>
                        </a:rPr>
                        <a:t>–</a:t>
                      </a:r>
                      <a:r>
                        <a:rPr sz="700" spc="-15" dirty="0">
                          <a:latin typeface="Calibri"/>
                          <a:cs typeface="Calibri"/>
                        </a:rPr>
                        <a:t> </a:t>
                      </a:r>
                      <a:r>
                        <a:rPr sz="700" dirty="0">
                          <a:latin typeface="Calibri"/>
                          <a:cs typeface="Calibri"/>
                        </a:rPr>
                        <a:t>Survival</a:t>
                      </a:r>
                      <a:r>
                        <a:rPr sz="700" spc="-25" dirty="0">
                          <a:latin typeface="Calibri"/>
                          <a:cs typeface="Calibri"/>
                        </a:rPr>
                        <a:t> </a:t>
                      </a:r>
                      <a:r>
                        <a:rPr sz="700" dirty="0">
                          <a:latin typeface="Calibri"/>
                          <a:cs typeface="Calibri"/>
                        </a:rPr>
                        <a:t>Field</a:t>
                      </a:r>
                      <a:r>
                        <a:rPr sz="700" spc="-20" dirty="0">
                          <a:latin typeface="Calibri"/>
                          <a:cs typeface="Calibri"/>
                        </a:rPr>
                        <a:t> </a:t>
                      </a:r>
                      <a:r>
                        <a:rPr sz="700" spc="-25" dirty="0">
                          <a:latin typeface="Calibri"/>
                          <a:cs typeface="Calibri"/>
                        </a:rPr>
                        <a:t>Day</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8"/>
                  </a:ext>
                </a:extLst>
              </a:tr>
              <a:tr h="366993">
                <a:tc>
                  <a:txBody>
                    <a:bodyPr/>
                    <a:lstStyle/>
                    <a:p>
                      <a:pPr>
                        <a:lnSpc>
                          <a:spcPct val="100000"/>
                        </a:lnSpc>
                      </a:pPr>
                      <a:endParaRPr sz="800">
                        <a:latin typeface="Times New Roman"/>
                        <a:cs typeface="Times New Roman"/>
                      </a:endParaRPr>
                    </a:p>
                    <a:p>
                      <a:pPr marL="19685">
                        <a:lnSpc>
                          <a:spcPct val="100000"/>
                        </a:lnSpc>
                      </a:pPr>
                      <a:r>
                        <a:rPr sz="700" b="1" dirty="0">
                          <a:latin typeface="Calibri"/>
                          <a:cs typeface="Calibri"/>
                        </a:rPr>
                        <a:t>Group</a:t>
                      </a:r>
                      <a:r>
                        <a:rPr sz="700" b="1" spc="-20" dirty="0">
                          <a:latin typeface="Calibri"/>
                          <a:cs typeface="Calibri"/>
                        </a:rPr>
                        <a:t> </a:t>
                      </a:r>
                      <a:r>
                        <a:rPr sz="700" b="1" spc="-10" dirty="0">
                          <a:latin typeface="Calibri"/>
                          <a:cs typeface="Calibri"/>
                        </a:rPr>
                        <a:t>Meeting </a:t>
                      </a:r>
                      <a:r>
                        <a:rPr sz="700" b="1" spc="-50" dirty="0">
                          <a:latin typeface="Calibri"/>
                          <a:cs typeface="Calibri"/>
                        </a:rPr>
                        <a:t>5</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p>
                      <a:pPr marL="10160" algn="ctr">
                        <a:lnSpc>
                          <a:spcPct val="100000"/>
                        </a:lnSpc>
                      </a:pPr>
                      <a:r>
                        <a:rPr sz="700" dirty="0">
                          <a:latin typeface="Calibri"/>
                          <a:cs typeface="Calibri"/>
                        </a:rPr>
                        <a:t>Tue,</a:t>
                      </a:r>
                      <a:r>
                        <a:rPr sz="700" spc="-25" dirty="0">
                          <a:latin typeface="Calibri"/>
                          <a:cs typeface="Calibri"/>
                        </a:rPr>
                        <a:t> </a:t>
                      </a:r>
                      <a:r>
                        <a:rPr sz="700" dirty="0">
                          <a:latin typeface="Calibri"/>
                          <a:cs typeface="Calibri"/>
                        </a:rPr>
                        <a:t>May</a:t>
                      </a:r>
                      <a:r>
                        <a:rPr sz="700" spc="-25" dirty="0">
                          <a:latin typeface="Calibri"/>
                          <a:cs typeface="Calibri"/>
                        </a:rPr>
                        <a:t> 19</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p>
                      <a:pPr marL="10160" algn="ctr">
                        <a:lnSpc>
                          <a:spcPct val="100000"/>
                        </a:lnSpc>
                      </a:pPr>
                      <a:r>
                        <a:rPr sz="700" spc="-20" dirty="0">
                          <a:latin typeface="Calibri"/>
                          <a:cs typeface="Calibri"/>
                        </a:rPr>
                        <a:t>7:00</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9685">
                        <a:lnSpc>
                          <a:spcPct val="100000"/>
                        </a:lnSpc>
                      </a:pPr>
                      <a:r>
                        <a:rPr sz="700" dirty="0">
                          <a:latin typeface="Calibri"/>
                          <a:cs typeface="Calibri"/>
                        </a:rPr>
                        <a:t>Weather,</a:t>
                      </a:r>
                      <a:r>
                        <a:rPr sz="700" spc="-30" dirty="0">
                          <a:latin typeface="Calibri"/>
                          <a:cs typeface="Calibri"/>
                        </a:rPr>
                        <a:t> </a:t>
                      </a:r>
                      <a:r>
                        <a:rPr sz="700" dirty="0">
                          <a:latin typeface="Calibri"/>
                          <a:cs typeface="Calibri"/>
                        </a:rPr>
                        <a:t>continue</a:t>
                      </a:r>
                      <a:r>
                        <a:rPr sz="700" spc="-25" dirty="0">
                          <a:latin typeface="Calibri"/>
                          <a:cs typeface="Calibri"/>
                        </a:rPr>
                        <a:t> </a:t>
                      </a:r>
                      <a:r>
                        <a:rPr sz="700" dirty="0">
                          <a:latin typeface="Calibri"/>
                          <a:cs typeface="Calibri"/>
                        </a:rPr>
                        <a:t>Grad</a:t>
                      </a:r>
                      <a:r>
                        <a:rPr sz="700" spc="-25" dirty="0">
                          <a:latin typeface="Calibri"/>
                          <a:cs typeface="Calibri"/>
                        </a:rPr>
                        <a:t> </a:t>
                      </a:r>
                      <a:r>
                        <a:rPr sz="700" dirty="0">
                          <a:latin typeface="Calibri"/>
                          <a:cs typeface="Calibri"/>
                        </a:rPr>
                        <a:t>Hike</a:t>
                      </a:r>
                      <a:r>
                        <a:rPr sz="700" spc="-25" dirty="0">
                          <a:latin typeface="Calibri"/>
                          <a:cs typeface="Calibri"/>
                        </a:rPr>
                        <a:t> </a:t>
                      </a:r>
                      <a:r>
                        <a:rPr sz="700" spc="-10" dirty="0">
                          <a:latin typeface="Calibri"/>
                          <a:cs typeface="Calibri"/>
                        </a:rPr>
                        <a:t>planning</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42875" indent="-123825">
                        <a:lnSpc>
                          <a:spcPct val="100000"/>
                        </a:lnSpc>
                        <a:buAutoNum type="arabicPeriod"/>
                        <a:tabLst>
                          <a:tab pos="143510" algn="l"/>
                        </a:tabLst>
                      </a:pPr>
                      <a:r>
                        <a:rPr sz="700" dirty="0">
                          <a:latin typeface="Calibri"/>
                          <a:cs typeface="Calibri"/>
                        </a:rPr>
                        <a:t>Read</a:t>
                      </a:r>
                      <a:r>
                        <a:rPr sz="700" spc="-10" dirty="0">
                          <a:latin typeface="Calibri"/>
                          <a:cs typeface="Calibri"/>
                        </a:rPr>
                        <a:t> </a:t>
                      </a:r>
                      <a:r>
                        <a:rPr sz="700" dirty="0">
                          <a:latin typeface="Calibri"/>
                          <a:cs typeface="Calibri"/>
                        </a:rPr>
                        <a:t>Section</a:t>
                      </a:r>
                      <a:r>
                        <a:rPr sz="700" spc="-10" dirty="0">
                          <a:latin typeface="Calibri"/>
                          <a:cs typeface="Calibri"/>
                        </a:rPr>
                        <a:t> </a:t>
                      </a:r>
                      <a:r>
                        <a:rPr sz="700" dirty="0">
                          <a:latin typeface="Calibri"/>
                          <a:cs typeface="Calibri"/>
                        </a:rPr>
                        <a:t>V</a:t>
                      </a:r>
                      <a:r>
                        <a:rPr sz="700" spc="-10" dirty="0">
                          <a:latin typeface="Calibri"/>
                          <a:cs typeface="Calibri"/>
                        </a:rPr>
                        <a:t> </a:t>
                      </a:r>
                      <a:r>
                        <a:rPr sz="700" dirty="0">
                          <a:latin typeface="Calibri"/>
                          <a:cs typeface="Calibri"/>
                        </a:rPr>
                        <a:t>-</a:t>
                      </a:r>
                      <a:r>
                        <a:rPr sz="700" spc="-20" dirty="0">
                          <a:latin typeface="Calibri"/>
                          <a:cs typeface="Calibri"/>
                        </a:rPr>
                        <a:t> </a:t>
                      </a:r>
                      <a:r>
                        <a:rPr sz="700" dirty="0">
                          <a:latin typeface="Calibri"/>
                          <a:cs typeface="Calibri"/>
                        </a:rPr>
                        <a:t>Graduation</a:t>
                      </a:r>
                      <a:r>
                        <a:rPr sz="700" spc="-15" dirty="0">
                          <a:latin typeface="Calibri"/>
                          <a:cs typeface="Calibri"/>
                        </a:rPr>
                        <a:t> </a:t>
                      </a:r>
                      <a:r>
                        <a:rPr sz="700" dirty="0">
                          <a:latin typeface="Calibri"/>
                          <a:cs typeface="Calibri"/>
                        </a:rPr>
                        <a:t>(Chapters</a:t>
                      </a:r>
                      <a:r>
                        <a:rPr sz="700" spc="-10" dirty="0">
                          <a:latin typeface="Calibri"/>
                          <a:cs typeface="Calibri"/>
                        </a:rPr>
                        <a:t> 17-</a:t>
                      </a:r>
                      <a:r>
                        <a:rPr sz="700" spc="-25" dirty="0">
                          <a:latin typeface="Calibri"/>
                          <a:cs typeface="Calibri"/>
                        </a:rPr>
                        <a:t>19)</a:t>
                      </a:r>
                      <a:endParaRPr sz="700">
                        <a:latin typeface="Calibri"/>
                        <a:cs typeface="Calibri"/>
                      </a:endParaRPr>
                    </a:p>
                    <a:p>
                      <a:pPr marL="142875" indent="-123189">
                        <a:lnSpc>
                          <a:spcPct val="100000"/>
                        </a:lnSpc>
                        <a:spcBef>
                          <a:spcPts val="135"/>
                        </a:spcBef>
                        <a:buAutoNum type="arabicPeriod"/>
                        <a:tabLst>
                          <a:tab pos="143510" algn="l"/>
                        </a:tabLst>
                      </a:pPr>
                      <a:r>
                        <a:rPr sz="700" dirty="0">
                          <a:latin typeface="Calibri"/>
                          <a:cs typeface="Calibri"/>
                        </a:rPr>
                        <a:t>Watch</a:t>
                      </a:r>
                      <a:r>
                        <a:rPr sz="700" spc="-15" dirty="0">
                          <a:latin typeface="Calibri"/>
                          <a:cs typeface="Calibri"/>
                        </a:rPr>
                        <a:t> </a:t>
                      </a:r>
                      <a:r>
                        <a:rPr sz="700" dirty="0">
                          <a:latin typeface="Calibri"/>
                          <a:cs typeface="Calibri"/>
                        </a:rPr>
                        <a:t>video</a:t>
                      </a:r>
                      <a:r>
                        <a:rPr sz="700" spc="-20" dirty="0">
                          <a:latin typeface="Calibri"/>
                          <a:cs typeface="Calibri"/>
                        </a:rPr>
                        <a:t> </a:t>
                      </a:r>
                      <a:r>
                        <a:rPr sz="700" dirty="0">
                          <a:latin typeface="Calibri"/>
                          <a:cs typeface="Calibri"/>
                        </a:rPr>
                        <a:t>–</a:t>
                      </a:r>
                      <a:r>
                        <a:rPr sz="700" spc="-15" dirty="0">
                          <a:latin typeface="Calibri"/>
                          <a:cs typeface="Calibri"/>
                        </a:rPr>
                        <a:t> </a:t>
                      </a:r>
                      <a:r>
                        <a:rPr sz="700" spc="-10" dirty="0">
                          <a:latin typeface="Calibri"/>
                          <a:cs typeface="Calibri"/>
                        </a:rPr>
                        <a:t>Weather</a:t>
                      </a:r>
                      <a:endParaRPr sz="700">
                        <a:latin typeface="Calibri"/>
                        <a:cs typeface="Calibri"/>
                      </a:endParaRPr>
                    </a:p>
                    <a:p>
                      <a:pPr marL="142875" indent="-123825">
                        <a:lnSpc>
                          <a:spcPct val="100000"/>
                        </a:lnSpc>
                        <a:spcBef>
                          <a:spcPts val="130"/>
                        </a:spcBef>
                        <a:buAutoNum type="arabicPeriod"/>
                        <a:tabLst>
                          <a:tab pos="143510" algn="l"/>
                        </a:tabLst>
                      </a:pPr>
                      <a:r>
                        <a:rPr sz="700" dirty="0">
                          <a:latin typeface="Calibri"/>
                          <a:cs typeface="Calibri"/>
                        </a:rPr>
                        <a:t>Section</a:t>
                      </a:r>
                      <a:r>
                        <a:rPr sz="700" spc="-25" dirty="0">
                          <a:latin typeface="Calibri"/>
                          <a:cs typeface="Calibri"/>
                        </a:rPr>
                        <a:t> </a:t>
                      </a:r>
                      <a:r>
                        <a:rPr sz="700" dirty="0">
                          <a:latin typeface="Calibri"/>
                          <a:cs typeface="Calibri"/>
                        </a:rPr>
                        <a:t>III</a:t>
                      </a:r>
                      <a:r>
                        <a:rPr sz="700" spc="-20" dirty="0">
                          <a:latin typeface="Calibri"/>
                          <a:cs typeface="Calibri"/>
                        </a:rPr>
                        <a:t> </a:t>
                      </a:r>
                      <a:r>
                        <a:rPr sz="700" dirty="0">
                          <a:latin typeface="Calibri"/>
                          <a:cs typeface="Calibri"/>
                        </a:rPr>
                        <a:t>homework</a:t>
                      </a:r>
                      <a:r>
                        <a:rPr sz="700" spc="-25" dirty="0">
                          <a:latin typeface="Calibri"/>
                          <a:cs typeface="Calibri"/>
                        </a:rPr>
                        <a:t> due</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9"/>
                  </a:ext>
                </a:extLst>
              </a:tr>
              <a:tr h="366993">
                <a:tc>
                  <a:txBody>
                    <a:bodyPr/>
                    <a:lstStyle/>
                    <a:p>
                      <a:pPr>
                        <a:lnSpc>
                          <a:spcPct val="100000"/>
                        </a:lnSpc>
                      </a:pPr>
                      <a:endParaRPr sz="800">
                        <a:latin typeface="Times New Roman"/>
                        <a:cs typeface="Times New Roman"/>
                      </a:endParaRPr>
                    </a:p>
                    <a:p>
                      <a:pPr marL="19685">
                        <a:lnSpc>
                          <a:spcPct val="100000"/>
                        </a:lnSpc>
                      </a:pPr>
                      <a:r>
                        <a:rPr sz="700" b="1" dirty="0">
                          <a:latin typeface="Calibri"/>
                          <a:cs typeface="Calibri"/>
                        </a:rPr>
                        <a:t>Field</a:t>
                      </a:r>
                      <a:r>
                        <a:rPr sz="700" b="1" spc="-20" dirty="0">
                          <a:latin typeface="Calibri"/>
                          <a:cs typeface="Calibri"/>
                        </a:rPr>
                        <a:t> </a:t>
                      </a:r>
                      <a:r>
                        <a:rPr sz="700" b="1" dirty="0">
                          <a:latin typeface="Calibri"/>
                          <a:cs typeface="Calibri"/>
                        </a:rPr>
                        <a:t>Day</a:t>
                      </a:r>
                      <a:r>
                        <a:rPr sz="700" b="1" spc="-15" dirty="0">
                          <a:latin typeface="Calibri"/>
                          <a:cs typeface="Calibri"/>
                        </a:rPr>
                        <a:t> </a:t>
                      </a:r>
                      <a:r>
                        <a:rPr sz="700" b="1" dirty="0">
                          <a:latin typeface="Calibri"/>
                          <a:cs typeface="Calibri"/>
                        </a:rPr>
                        <a:t>5:</a:t>
                      </a:r>
                      <a:r>
                        <a:rPr sz="700" b="1" spc="150" dirty="0">
                          <a:latin typeface="Calibri"/>
                          <a:cs typeface="Calibri"/>
                        </a:rPr>
                        <a:t> </a:t>
                      </a:r>
                      <a:r>
                        <a:rPr sz="700" b="1" dirty="0">
                          <a:latin typeface="Calibri"/>
                          <a:cs typeface="Calibri"/>
                        </a:rPr>
                        <a:t>Grad</a:t>
                      </a:r>
                      <a:r>
                        <a:rPr sz="700" b="1" spc="-20" dirty="0">
                          <a:latin typeface="Calibri"/>
                          <a:cs typeface="Calibri"/>
                        </a:rPr>
                        <a:t> Hike</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p>
                      <a:pPr marL="10160" algn="ctr">
                        <a:lnSpc>
                          <a:spcPct val="100000"/>
                        </a:lnSpc>
                      </a:pPr>
                      <a:r>
                        <a:rPr sz="700" dirty="0">
                          <a:latin typeface="Calibri"/>
                          <a:cs typeface="Calibri"/>
                        </a:rPr>
                        <a:t>Sat,</a:t>
                      </a:r>
                      <a:r>
                        <a:rPr sz="700" spc="-30" dirty="0">
                          <a:latin typeface="Calibri"/>
                          <a:cs typeface="Calibri"/>
                        </a:rPr>
                        <a:t> </a:t>
                      </a:r>
                      <a:r>
                        <a:rPr sz="700" dirty="0">
                          <a:latin typeface="Calibri"/>
                          <a:cs typeface="Calibri"/>
                        </a:rPr>
                        <a:t>May</a:t>
                      </a:r>
                      <a:r>
                        <a:rPr sz="700" spc="-15" dirty="0">
                          <a:latin typeface="Calibri"/>
                          <a:cs typeface="Calibri"/>
                        </a:rPr>
                        <a:t> </a:t>
                      </a:r>
                      <a:r>
                        <a:rPr sz="700" spc="-25" dirty="0">
                          <a:latin typeface="Calibri"/>
                          <a:cs typeface="Calibri"/>
                        </a:rPr>
                        <a:t>30</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800">
                        <a:latin typeface="Times New Roman"/>
                        <a:cs typeface="Times New Roman"/>
                      </a:endParaRPr>
                    </a:p>
                    <a:p>
                      <a:pPr marL="5715" algn="ctr">
                        <a:lnSpc>
                          <a:spcPct val="100000"/>
                        </a:lnSpc>
                      </a:pPr>
                      <a:r>
                        <a:rPr sz="700" spc="-25" dirty="0">
                          <a:latin typeface="Calibri"/>
                          <a:cs typeface="Calibri"/>
                        </a:rPr>
                        <a:t>TBD</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9685">
                        <a:lnSpc>
                          <a:spcPct val="100000"/>
                        </a:lnSpc>
                      </a:pPr>
                      <a:r>
                        <a:rPr sz="700" dirty="0">
                          <a:latin typeface="Calibri"/>
                          <a:cs typeface="Calibri"/>
                        </a:rPr>
                        <a:t>Hall</a:t>
                      </a:r>
                      <a:r>
                        <a:rPr sz="700" spc="-20" dirty="0">
                          <a:latin typeface="Calibri"/>
                          <a:cs typeface="Calibri"/>
                        </a:rPr>
                        <a:t> </a:t>
                      </a:r>
                      <a:r>
                        <a:rPr sz="700" spc="-10" dirty="0">
                          <a:latin typeface="Calibri"/>
                          <a:cs typeface="Calibri"/>
                        </a:rPr>
                        <a:t>Ranch</a:t>
                      </a:r>
                      <a:endParaRPr sz="700">
                        <a:latin typeface="Calibri"/>
                        <a:cs typeface="Calibri"/>
                      </a:endParaRPr>
                    </a:p>
                    <a:p>
                      <a:pPr marL="19685">
                        <a:lnSpc>
                          <a:spcPct val="100000"/>
                        </a:lnSpc>
                        <a:spcBef>
                          <a:spcPts val="135"/>
                        </a:spcBef>
                      </a:pPr>
                      <a:r>
                        <a:rPr sz="700" dirty="0">
                          <a:latin typeface="Calibri"/>
                          <a:cs typeface="Calibri"/>
                        </a:rPr>
                        <a:t>31635 </a:t>
                      </a:r>
                      <a:r>
                        <a:rPr sz="700" spc="-10" dirty="0">
                          <a:latin typeface="Calibri"/>
                          <a:cs typeface="Calibri"/>
                        </a:rPr>
                        <a:t>CO-</a:t>
                      </a:r>
                      <a:r>
                        <a:rPr sz="700" dirty="0">
                          <a:latin typeface="Calibri"/>
                          <a:cs typeface="Calibri"/>
                        </a:rPr>
                        <a:t>7,</a:t>
                      </a:r>
                      <a:r>
                        <a:rPr sz="700" spc="-10" dirty="0">
                          <a:latin typeface="Calibri"/>
                          <a:cs typeface="Calibri"/>
                        </a:rPr>
                        <a:t> </a:t>
                      </a:r>
                      <a:r>
                        <a:rPr sz="700" dirty="0">
                          <a:latin typeface="Calibri"/>
                          <a:cs typeface="Calibri"/>
                        </a:rPr>
                        <a:t>Lyons,</a:t>
                      </a:r>
                      <a:r>
                        <a:rPr sz="700" spc="-10" dirty="0">
                          <a:latin typeface="Calibri"/>
                          <a:cs typeface="Calibri"/>
                        </a:rPr>
                        <a:t> </a:t>
                      </a:r>
                      <a:r>
                        <a:rPr sz="700" dirty="0">
                          <a:latin typeface="Calibri"/>
                          <a:cs typeface="Calibri"/>
                        </a:rPr>
                        <a:t>CO</a:t>
                      </a:r>
                      <a:r>
                        <a:rPr sz="700" spc="-5" dirty="0">
                          <a:latin typeface="Calibri"/>
                          <a:cs typeface="Calibri"/>
                        </a:rPr>
                        <a:t> </a:t>
                      </a:r>
                      <a:r>
                        <a:rPr sz="700" spc="-20" dirty="0">
                          <a:latin typeface="Calibri"/>
                          <a:cs typeface="Calibri"/>
                        </a:rPr>
                        <a:t>80540</a:t>
                      </a:r>
                      <a:endParaRPr sz="700">
                        <a:latin typeface="Calibri"/>
                        <a:cs typeface="Calibri"/>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7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10"/>
                  </a:ext>
                </a:extLst>
              </a:tr>
            </a:tbl>
          </a:graphicData>
        </a:graphic>
      </p:graphicFrame>
      <p:graphicFrame>
        <p:nvGraphicFramePr>
          <p:cNvPr id="7" name="object 7"/>
          <p:cNvGraphicFramePr>
            <a:graphicFrameLocks noGrp="1"/>
          </p:cNvGraphicFramePr>
          <p:nvPr/>
        </p:nvGraphicFramePr>
        <p:xfrm>
          <a:off x="2218092" y="5338344"/>
          <a:ext cx="5920067" cy="932628"/>
        </p:xfrm>
        <a:graphic>
          <a:graphicData uri="http://schemas.openxmlformats.org/drawingml/2006/table">
            <a:tbl>
              <a:tblPr firstRow="1" bandRow="1">
                <a:tableStyleId>{2D5ABB26-0587-4C30-8999-92F81FD0307C}</a:tableStyleId>
              </a:tblPr>
              <a:tblGrid>
                <a:gridCol w="1143000">
                  <a:extLst>
                    <a:ext uri="{9D8B030D-6E8A-4147-A177-3AD203B41FA5}">
                      <a16:colId xmlns:a16="http://schemas.microsoft.com/office/drawing/2014/main" val="20000"/>
                    </a:ext>
                  </a:extLst>
                </a:gridCol>
                <a:gridCol w="2273113">
                  <a:extLst>
                    <a:ext uri="{9D8B030D-6E8A-4147-A177-3AD203B41FA5}">
                      <a16:colId xmlns:a16="http://schemas.microsoft.com/office/drawing/2014/main" val="20001"/>
                    </a:ext>
                  </a:extLst>
                </a:gridCol>
                <a:gridCol w="2503954">
                  <a:extLst>
                    <a:ext uri="{9D8B030D-6E8A-4147-A177-3AD203B41FA5}">
                      <a16:colId xmlns:a16="http://schemas.microsoft.com/office/drawing/2014/main" val="20002"/>
                    </a:ext>
                  </a:extLst>
                </a:gridCol>
              </a:tblGrid>
              <a:tr h="109818">
                <a:tc>
                  <a:txBody>
                    <a:bodyPr/>
                    <a:lstStyle/>
                    <a:p>
                      <a:pPr marL="33020">
                        <a:lnSpc>
                          <a:spcPts val="819"/>
                        </a:lnSpc>
                      </a:pPr>
                      <a:r>
                        <a:rPr sz="800" b="1" dirty="0">
                          <a:latin typeface="Calibri"/>
                          <a:cs typeface="Calibri"/>
                        </a:rPr>
                        <a:t>Linda</a:t>
                      </a:r>
                      <a:r>
                        <a:rPr sz="800" b="1" spc="20" dirty="0">
                          <a:latin typeface="Calibri"/>
                          <a:cs typeface="Calibri"/>
                        </a:rPr>
                        <a:t> </a:t>
                      </a:r>
                      <a:r>
                        <a:rPr sz="800" b="1" spc="-10" dirty="0">
                          <a:latin typeface="Calibri"/>
                          <a:cs typeface="Calibri"/>
                        </a:rPr>
                        <a:t>LaRocque</a:t>
                      </a:r>
                      <a:endParaRPr sz="800">
                        <a:latin typeface="Calibri"/>
                        <a:cs typeface="Calibri"/>
                      </a:endParaRPr>
                    </a:p>
                  </a:txBody>
                  <a:tcPr marL="0" marR="0" marT="0" marB="0"/>
                </a:tc>
                <a:tc>
                  <a:txBody>
                    <a:bodyPr/>
                    <a:lstStyle/>
                    <a:p>
                      <a:pPr marL="260985">
                        <a:lnSpc>
                          <a:spcPts val="819"/>
                        </a:lnSpc>
                      </a:pPr>
                      <a:r>
                        <a:rPr sz="800" b="1" dirty="0">
                          <a:latin typeface="Calibri"/>
                          <a:cs typeface="Calibri"/>
                        </a:rPr>
                        <a:t>Travis</a:t>
                      </a:r>
                      <a:r>
                        <a:rPr sz="800" b="1" spc="25" dirty="0">
                          <a:latin typeface="Calibri"/>
                          <a:cs typeface="Calibri"/>
                        </a:rPr>
                        <a:t> </a:t>
                      </a:r>
                      <a:r>
                        <a:rPr sz="800" b="1" spc="-10" dirty="0">
                          <a:latin typeface="Calibri"/>
                          <a:cs typeface="Calibri"/>
                        </a:rPr>
                        <a:t>Doris</a:t>
                      </a:r>
                      <a:endParaRPr sz="800">
                        <a:latin typeface="Calibri"/>
                        <a:cs typeface="Calibri"/>
                      </a:endParaRPr>
                    </a:p>
                  </a:txBody>
                  <a:tcPr marL="0" marR="0" marT="0" marB="0"/>
                </a:tc>
                <a:tc>
                  <a:txBody>
                    <a:bodyPr/>
                    <a:lstStyle/>
                    <a:p>
                      <a:pPr marL="1138555">
                        <a:lnSpc>
                          <a:spcPts val="810"/>
                        </a:lnSpc>
                      </a:pPr>
                      <a:r>
                        <a:rPr sz="700" b="1" spc="-10" dirty="0">
                          <a:latin typeface="Calibri"/>
                          <a:cs typeface="Calibri"/>
                        </a:rPr>
                        <a:t>Make-</a:t>
                      </a:r>
                      <a:r>
                        <a:rPr sz="700" b="1" dirty="0">
                          <a:latin typeface="Calibri"/>
                          <a:cs typeface="Calibri"/>
                        </a:rPr>
                        <a:t>Up</a:t>
                      </a:r>
                      <a:r>
                        <a:rPr sz="700" b="1" spc="-20" dirty="0">
                          <a:latin typeface="Calibri"/>
                          <a:cs typeface="Calibri"/>
                        </a:rPr>
                        <a:t> </a:t>
                      </a:r>
                      <a:r>
                        <a:rPr sz="700" b="1" dirty="0">
                          <a:latin typeface="Calibri"/>
                          <a:cs typeface="Calibri"/>
                        </a:rPr>
                        <a:t>Field</a:t>
                      </a:r>
                      <a:r>
                        <a:rPr sz="700" b="1" spc="-15" dirty="0">
                          <a:latin typeface="Calibri"/>
                          <a:cs typeface="Calibri"/>
                        </a:rPr>
                        <a:t> </a:t>
                      </a:r>
                      <a:r>
                        <a:rPr sz="700" b="1" spc="-20" dirty="0">
                          <a:latin typeface="Calibri"/>
                          <a:cs typeface="Calibri"/>
                        </a:rPr>
                        <a:t>Days</a:t>
                      </a:r>
                      <a:endParaRPr sz="700">
                        <a:latin typeface="Calibri"/>
                        <a:cs typeface="Calibri"/>
                      </a:endParaRPr>
                    </a:p>
                  </a:txBody>
                  <a:tcPr marL="0" marR="0" marT="0" marB="0"/>
                </a:tc>
                <a:extLst>
                  <a:ext uri="{0D108BD9-81ED-4DB2-BD59-A6C34878D82A}">
                    <a16:rowId xmlns:a16="http://schemas.microsoft.com/office/drawing/2014/main" val="10000"/>
                  </a:ext>
                </a:extLst>
              </a:tr>
              <a:tr h="115421">
                <a:tc>
                  <a:txBody>
                    <a:bodyPr/>
                    <a:lstStyle/>
                    <a:p>
                      <a:pPr marL="31750">
                        <a:lnSpc>
                          <a:spcPts val="869"/>
                        </a:lnSpc>
                      </a:pPr>
                      <a:r>
                        <a:rPr sz="700" spc="-10" dirty="0">
                          <a:latin typeface="Calibri"/>
                          <a:cs typeface="Calibri"/>
                        </a:rPr>
                        <a:t>720.339.4759</a:t>
                      </a:r>
                      <a:endParaRPr sz="700">
                        <a:latin typeface="Calibri"/>
                        <a:cs typeface="Calibri"/>
                      </a:endParaRPr>
                    </a:p>
                  </a:txBody>
                  <a:tcPr marL="0" marR="0" marT="0" marB="0"/>
                </a:tc>
                <a:tc>
                  <a:txBody>
                    <a:bodyPr/>
                    <a:lstStyle/>
                    <a:p>
                      <a:pPr marL="258445">
                        <a:lnSpc>
                          <a:spcPts val="869"/>
                        </a:lnSpc>
                      </a:pPr>
                      <a:r>
                        <a:rPr sz="700" dirty="0">
                          <a:latin typeface="Calibri"/>
                          <a:cs typeface="Calibri"/>
                        </a:rPr>
                        <a:t>720-231-</a:t>
                      </a:r>
                      <a:r>
                        <a:rPr sz="700" spc="-20" dirty="0">
                          <a:latin typeface="Calibri"/>
                          <a:cs typeface="Calibri"/>
                        </a:rPr>
                        <a:t>4594</a:t>
                      </a:r>
                      <a:endParaRPr sz="700">
                        <a:latin typeface="Calibri"/>
                        <a:cs typeface="Calibri"/>
                      </a:endParaRPr>
                    </a:p>
                  </a:txBody>
                  <a:tcPr marL="0" marR="0" marT="0" marB="0"/>
                </a:tc>
                <a:tc>
                  <a:txBody>
                    <a:bodyPr/>
                    <a:lstStyle/>
                    <a:p>
                      <a:pPr marL="1138555">
                        <a:lnSpc>
                          <a:spcPts val="869"/>
                        </a:lnSpc>
                      </a:pPr>
                      <a:r>
                        <a:rPr sz="700" dirty="0">
                          <a:latin typeface="Calibri"/>
                          <a:cs typeface="Calibri"/>
                        </a:rPr>
                        <a:t>Dry</a:t>
                      </a:r>
                      <a:r>
                        <a:rPr sz="700" spc="-5" dirty="0">
                          <a:latin typeface="Calibri"/>
                          <a:cs typeface="Calibri"/>
                        </a:rPr>
                        <a:t> </a:t>
                      </a:r>
                      <a:r>
                        <a:rPr sz="700" dirty="0">
                          <a:latin typeface="Calibri"/>
                          <a:cs typeface="Calibri"/>
                        </a:rPr>
                        <a:t>Land Travel</a:t>
                      </a:r>
                      <a:r>
                        <a:rPr sz="700" spc="-5" dirty="0">
                          <a:latin typeface="Calibri"/>
                          <a:cs typeface="Calibri"/>
                        </a:rPr>
                        <a:t> </a:t>
                      </a:r>
                      <a:r>
                        <a:rPr sz="700" spc="-10" dirty="0">
                          <a:latin typeface="Calibri"/>
                          <a:cs typeface="Calibri"/>
                        </a:rPr>
                        <a:t>-</a:t>
                      </a:r>
                      <a:r>
                        <a:rPr sz="700" dirty="0">
                          <a:latin typeface="Calibri"/>
                          <a:cs typeface="Calibri"/>
                        </a:rPr>
                        <a:t>-</a:t>
                      </a:r>
                      <a:r>
                        <a:rPr sz="700" spc="-5" dirty="0">
                          <a:latin typeface="Calibri"/>
                          <a:cs typeface="Calibri"/>
                        </a:rPr>
                        <a:t> </a:t>
                      </a:r>
                      <a:r>
                        <a:rPr sz="700" spc="-10" dirty="0">
                          <a:latin typeface="Calibri"/>
                          <a:cs typeface="Calibri"/>
                        </a:rPr>
                        <a:t>Saturday,</a:t>
                      </a:r>
                      <a:r>
                        <a:rPr sz="700" spc="-5" dirty="0">
                          <a:latin typeface="Calibri"/>
                          <a:cs typeface="Calibri"/>
                        </a:rPr>
                        <a:t> </a:t>
                      </a:r>
                      <a:r>
                        <a:rPr sz="700" dirty="0">
                          <a:latin typeface="Calibri"/>
                          <a:cs typeface="Calibri"/>
                        </a:rPr>
                        <a:t>May</a:t>
                      </a:r>
                      <a:r>
                        <a:rPr sz="700" spc="-5" dirty="0">
                          <a:latin typeface="Calibri"/>
                          <a:cs typeface="Calibri"/>
                        </a:rPr>
                        <a:t> </a:t>
                      </a:r>
                      <a:r>
                        <a:rPr sz="700" dirty="0">
                          <a:latin typeface="Calibri"/>
                          <a:cs typeface="Calibri"/>
                        </a:rPr>
                        <a:t>9,</a:t>
                      </a:r>
                      <a:r>
                        <a:rPr sz="700" spc="-15" dirty="0">
                          <a:latin typeface="Calibri"/>
                          <a:cs typeface="Calibri"/>
                        </a:rPr>
                        <a:t> </a:t>
                      </a:r>
                      <a:r>
                        <a:rPr sz="700" spc="-20" dirty="0">
                          <a:latin typeface="Calibri"/>
                          <a:cs typeface="Calibri"/>
                        </a:rPr>
                        <a:t>2026</a:t>
                      </a:r>
                      <a:endParaRPr sz="700">
                        <a:latin typeface="Calibri"/>
                        <a:cs typeface="Calibri"/>
                      </a:endParaRPr>
                    </a:p>
                  </a:txBody>
                  <a:tcPr marL="0" marR="0" marT="0" marB="0"/>
                </a:tc>
                <a:extLst>
                  <a:ext uri="{0D108BD9-81ED-4DB2-BD59-A6C34878D82A}">
                    <a16:rowId xmlns:a16="http://schemas.microsoft.com/office/drawing/2014/main" val="10001"/>
                  </a:ext>
                </a:extLst>
              </a:tr>
              <a:tr h="236444">
                <a:tc>
                  <a:txBody>
                    <a:bodyPr/>
                    <a:lstStyle/>
                    <a:p>
                      <a:pPr marL="31750">
                        <a:lnSpc>
                          <a:spcPts val="880"/>
                        </a:lnSpc>
                      </a:pPr>
                      <a:r>
                        <a:rPr sz="700" spc="-10" dirty="0">
                          <a:latin typeface="Calibri"/>
                          <a:cs typeface="Calibri"/>
                          <a:hlinkClick r:id="rId2"/>
                        </a:rPr>
                        <a:t>linda@yorkstreetllc.com</a:t>
                      </a:r>
                      <a:endParaRPr sz="700">
                        <a:latin typeface="Calibri"/>
                        <a:cs typeface="Calibri"/>
                      </a:endParaRPr>
                    </a:p>
                  </a:txBody>
                  <a:tcPr marL="0" marR="0" marT="0" marB="0"/>
                </a:tc>
                <a:tc>
                  <a:txBody>
                    <a:bodyPr/>
                    <a:lstStyle/>
                    <a:p>
                      <a:pPr marL="258445">
                        <a:lnSpc>
                          <a:spcPts val="880"/>
                        </a:lnSpc>
                      </a:pPr>
                      <a:r>
                        <a:rPr sz="700" spc="-10" dirty="0">
                          <a:latin typeface="Calibri"/>
                          <a:cs typeface="Calibri"/>
                          <a:hlinkClick r:id="rId3"/>
                        </a:rPr>
                        <a:t>travis.doris@gmail.com</a:t>
                      </a:r>
                      <a:endParaRPr sz="700">
                        <a:latin typeface="Calibri"/>
                        <a:cs typeface="Calibri"/>
                      </a:endParaRPr>
                    </a:p>
                  </a:txBody>
                  <a:tcPr marL="0" marR="0" marT="0" marB="0"/>
                </a:tc>
                <a:tc>
                  <a:txBody>
                    <a:bodyPr/>
                    <a:lstStyle/>
                    <a:p>
                      <a:pPr marL="1138555">
                        <a:lnSpc>
                          <a:spcPts val="880"/>
                        </a:lnSpc>
                      </a:pPr>
                      <a:r>
                        <a:rPr sz="700" dirty="0">
                          <a:latin typeface="Calibri"/>
                          <a:cs typeface="Calibri"/>
                        </a:rPr>
                        <a:t>Navigation</a:t>
                      </a:r>
                      <a:r>
                        <a:rPr sz="700" spc="-20" dirty="0">
                          <a:latin typeface="Calibri"/>
                          <a:cs typeface="Calibri"/>
                        </a:rPr>
                        <a:t> </a:t>
                      </a:r>
                      <a:r>
                        <a:rPr sz="700" spc="-10" dirty="0">
                          <a:latin typeface="Calibri"/>
                          <a:cs typeface="Calibri"/>
                        </a:rPr>
                        <a:t>-</a:t>
                      </a:r>
                      <a:r>
                        <a:rPr sz="700" dirty="0">
                          <a:latin typeface="Calibri"/>
                          <a:cs typeface="Calibri"/>
                        </a:rPr>
                        <a:t>-</a:t>
                      </a:r>
                      <a:r>
                        <a:rPr sz="700" spc="-25" dirty="0">
                          <a:latin typeface="Calibri"/>
                          <a:cs typeface="Calibri"/>
                        </a:rPr>
                        <a:t> </a:t>
                      </a:r>
                      <a:r>
                        <a:rPr sz="700" dirty="0">
                          <a:latin typeface="Calibri"/>
                          <a:cs typeface="Calibri"/>
                        </a:rPr>
                        <a:t>Saturday,</a:t>
                      </a:r>
                      <a:r>
                        <a:rPr sz="700" spc="-25" dirty="0">
                          <a:latin typeface="Calibri"/>
                          <a:cs typeface="Calibri"/>
                        </a:rPr>
                        <a:t> </a:t>
                      </a:r>
                      <a:r>
                        <a:rPr sz="700" dirty="0">
                          <a:latin typeface="Calibri"/>
                          <a:cs typeface="Calibri"/>
                        </a:rPr>
                        <a:t>May</a:t>
                      </a:r>
                      <a:r>
                        <a:rPr sz="700" spc="-20" dirty="0">
                          <a:latin typeface="Calibri"/>
                          <a:cs typeface="Calibri"/>
                        </a:rPr>
                        <a:t> </a:t>
                      </a:r>
                      <a:r>
                        <a:rPr sz="700" dirty="0">
                          <a:latin typeface="Calibri"/>
                          <a:cs typeface="Calibri"/>
                        </a:rPr>
                        <a:t>9,</a:t>
                      </a:r>
                      <a:r>
                        <a:rPr sz="700" spc="-20" dirty="0">
                          <a:latin typeface="Calibri"/>
                          <a:cs typeface="Calibri"/>
                        </a:rPr>
                        <a:t> 2026</a:t>
                      </a:r>
                      <a:endParaRPr sz="700">
                        <a:latin typeface="Calibri"/>
                        <a:cs typeface="Calibri"/>
                      </a:endParaRPr>
                    </a:p>
                    <a:p>
                      <a:pPr marL="1138555">
                        <a:lnSpc>
                          <a:spcPct val="100000"/>
                        </a:lnSpc>
                        <a:spcBef>
                          <a:spcPts val="80"/>
                        </a:spcBef>
                      </a:pPr>
                      <a:r>
                        <a:rPr sz="700" dirty="0">
                          <a:latin typeface="Calibri"/>
                          <a:cs typeface="Calibri"/>
                        </a:rPr>
                        <a:t>Snow</a:t>
                      </a:r>
                      <a:r>
                        <a:rPr sz="700" spc="-5" dirty="0">
                          <a:latin typeface="Calibri"/>
                          <a:cs typeface="Calibri"/>
                        </a:rPr>
                        <a:t> </a:t>
                      </a:r>
                      <a:r>
                        <a:rPr sz="700" dirty="0">
                          <a:latin typeface="Calibri"/>
                          <a:cs typeface="Calibri"/>
                        </a:rPr>
                        <a:t>Day</a:t>
                      </a:r>
                      <a:r>
                        <a:rPr sz="700" spc="-5" dirty="0">
                          <a:latin typeface="Calibri"/>
                          <a:cs typeface="Calibri"/>
                        </a:rPr>
                        <a:t> </a:t>
                      </a:r>
                      <a:r>
                        <a:rPr sz="700" spc="-10" dirty="0">
                          <a:latin typeface="Calibri"/>
                          <a:cs typeface="Calibri"/>
                        </a:rPr>
                        <a:t>-</a:t>
                      </a:r>
                      <a:r>
                        <a:rPr sz="700" dirty="0">
                          <a:latin typeface="Calibri"/>
                          <a:cs typeface="Calibri"/>
                        </a:rPr>
                        <a:t>-</a:t>
                      </a:r>
                      <a:r>
                        <a:rPr sz="700" spc="-5" dirty="0">
                          <a:latin typeface="Calibri"/>
                          <a:cs typeface="Calibri"/>
                        </a:rPr>
                        <a:t> </a:t>
                      </a:r>
                      <a:r>
                        <a:rPr sz="700" spc="-10" dirty="0">
                          <a:latin typeface="Calibri"/>
                          <a:cs typeface="Calibri"/>
                        </a:rPr>
                        <a:t>Saturday, </a:t>
                      </a:r>
                      <a:r>
                        <a:rPr sz="700" dirty="0">
                          <a:latin typeface="Calibri"/>
                          <a:cs typeface="Calibri"/>
                        </a:rPr>
                        <a:t>May</a:t>
                      </a:r>
                      <a:r>
                        <a:rPr sz="700" spc="-5" dirty="0">
                          <a:latin typeface="Calibri"/>
                          <a:cs typeface="Calibri"/>
                        </a:rPr>
                        <a:t> </a:t>
                      </a:r>
                      <a:r>
                        <a:rPr sz="700" dirty="0">
                          <a:latin typeface="Calibri"/>
                          <a:cs typeface="Calibri"/>
                        </a:rPr>
                        <a:t>23,</a:t>
                      </a:r>
                      <a:r>
                        <a:rPr sz="700" spc="-10" dirty="0">
                          <a:latin typeface="Calibri"/>
                          <a:cs typeface="Calibri"/>
                        </a:rPr>
                        <a:t> </a:t>
                      </a:r>
                      <a:r>
                        <a:rPr sz="700" spc="-20" dirty="0">
                          <a:latin typeface="Calibri"/>
                          <a:cs typeface="Calibri"/>
                        </a:rPr>
                        <a:t>2026</a:t>
                      </a:r>
                      <a:endParaRPr sz="700">
                        <a:latin typeface="Calibri"/>
                        <a:cs typeface="Calibri"/>
                      </a:endParaRPr>
                    </a:p>
                  </a:txBody>
                  <a:tcPr marL="0" marR="0" marT="0" marB="0"/>
                </a:tc>
                <a:extLst>
                  <a:ext uri="{0D108BD9-81ED-4DB2-BD59-A6C34878D82A}">
                    <a16:rowId xmlns:a16="http://schemas.microsoft.com/office/drawing/2014/main" val="10002"/>
                  </a:ext>
                </a:extLst>
              </a:tr>
              <a:tr h="126626">
                <a:tc>
                  <a:txBody>
                    <a:bodyPr/>
                    <a:lstStyle/>
                    <a:p>
                      <a:pPr marL="33020">
                        <a:lnSpc>
                          <a:spcPts val="969"/>
                        </a:lnSpc>
                      </a:pPr>
                      <a:r>
                        <a:rPr sz="800" b="1" dirty="0">
                          <a:latin typeface="Calibri"/>
                          <a:cs typeface="Calibri"/>
                        </a:rPr>
                        <a:t>Jason</a:t>
                      </a:r>
                      <a:r>
                        <a:rPr sz="800" b="1" spc="25" dirty="0">
                          <a:latin typeface="Calibri"/>
                          <a:cs typeface="Calibri"/>
                        </a:rPr>
                        <a:t> </a:t>
                      </a:r>
                      <a:r>
                        <a:rPr sz="800" b="1" spc="-10" dirty="0">
                          <a:latin typeface="Calibri"/>
                          <a:cs typeface="Calibri"/>
                        </a:rPr>
                        <a:t>Gross</a:t>
                      </a:r>
                      <a:endParaRPr sz="800">
                        <a:latin typeface="Calibri"/>
                        <a:cs typeface="Calibri"/>
                      </a:endParaRPr>
                    </a:p>
                  </a:txBody>
                  <a:tcPr marL="0" marR="0" marT="0" marB="0"/>
                </a:tc>
                <a:tc>
                  <a:txBody>
                    <a:bodyPr/>
                    <a:lstStyle/>
                    <a:p>
                      <a:pPr marL="260350">
                        <a:lnSpc>
                          <a:spcPts val="969"/>
                        </a:lnSpc>
                      </a:pPr>
                      <a:r>
                        <a:rPr sz="800" b="1" dirty="0">
                          <a:latin typeface="Calibri"/>
                          <a:cs typeface="Calibri"/>
                        </a:rPr>
                        <a:t>Carrie</a:t>
                      </a:r>
                      <a:r>
                        <a:rPr sz="800" b="1" spc="20" dirty="0">
                          <a:latin typeface="Calibri"/>
                          <a:cs typeface="Calibri"/>
                        </a:rPr>
                        <a:t> </a:t>
                      </a:r>
                      <a:r>
                        <a:rPr sz="800" b="1" spc="-10" dirty="0">
                          <a:latin typeface="Calibri"/>
                          <a:cs typeface="Calibri"/>
                        </a:rPr>
                        <a:t>Schroeder</a:t>
                      </a:r>
                      <a:endParaRPr sz="800">
                        <a:latin typeface="Calibri"/>
                        <a:cs typeface="Calibri"/>
                      </a:endParaRPr>
                    </a:p>
                  </a:txBody>
                  <a:tcPr marL="0" marR="0" marT="0" marB="0"/>
                </a:tc>
                <a:tc>
                  <a:txBody>
                    <a:bodyPr/>
                    <a:lstStyle/>
                    <a:p>
                      <a:pPr marL="1138555">
                        <a:lnSpc>
                          <a:spcPct val="100000"/>
                        </a:lnSpc>
                      </a:pPr>
                      <a:r>
                        <a:rPr sz="700" dirty="0">
                          <a:latin typeface="Calibri"/>
                          <a:cs typeface="Calibri"/>
                        </a:rPr>
                        <a:t>Survival</a:t>
                      </a:r>
                      <a:r>
                        <a:rPr sz="700" spc="-5" dirty="0">
                          <a:latin typeface="Calibri"/>
                          <a:cs typeface="Calibri"/>
                        </a:rPr>
                        <a:t> </a:t>
                      </a:r>
                      <a:r>
                        <a:rPr sz="700" spc="-10" dirty="0">
                          <a:latin typeface="Calibri"/>
                          <a:cs typeface="Calibri"/>
                        </a:rPr>
                        <a:t>-</a:t>
                      </a:r>
                      <a:r>
                        <a:rPr sz="700" dirty="0">
                          <a:latin typeface="Calibri"/>
                          <a:cs typeface="Calibri"/>
                        </a:rPr>
                        <a:t>-</a:t>
                      </a:r>
                      <a:r>
                        <a:rPr sz="700" spc="-5" dirty="0">
                          <a:latin typeface="Calibri"/>
                          <a:cs typeface="Calibri"/>
                        </a:rPr>
                        <a:t> </a:t>
                      </a:r>
                      <a:r>
                        <a:rPr sz="700" spc="-10" dirty="0">
                          <a:latin typeface="Calibri"/>
                          <a:cs typeface="Calibri"/>
                        </a:rPr>
                        <a:t>Saturday, </a:t>
                      </a:r>
                      <a:r>
                        <a:rPr sz="700" dirty="0">
                          <a:latin typeface="Calibri"/>
                          <a:cs typeface="Calibri"/>
                        </a:rPr>
                        <a:t>June 6,</a:t>
                      </a:r>
                      <a:r>
                        <a:rPr sz="700" spc="-10" dirty="0">
                          <a:latin typeface="Calibri"/>
                          <a:cs typeface="Calibri"/>
                        </a:rPr>
                        <a:t> </a:t>
                      </a:r>
                      <a:r>
                        <a:rPr sz="700" spc="-20" dirty="0">
                          <a:latin typeface="Calibri"/>
                          <a:cs typeface="Calibri"/>
                        </a:rPr>
                        <a:t>2026</a:t>
                      </a:r>
                      <a:endParaRPr sz="700">
                        <a:latin typeface="Calibri"/>
                        <a:cs typeface="Calibri"/>
                      </a:endParaRPr>
                    </a:p>
                  </a:txBody>
                  <a:tcPr marL="0" marR="0" marT="0" marB="0"/>
                </a:tc>
                <a:extLst>
                  <a:ext uri="{0D108BD9-81ED-4DB2-BD59-A6C34878D82A}">
                    <a16:rowId xmlns:a16="http://schemas.microsoft.com/office/drawing/2014/main" val="10003"/>
                  </a:ext>
                </a:extLst>
              </a:tr>
              <a:tr h="218515">
                <a:tc>
                  <a:txBody>
                    <a:bodyPr/>
                    <a:lstStyle/>
                    <a:p>
                      <a:pPr marL="31750">
                        <a:lnSpc>
                          <a:spcPts val="869"/>
                        </a:lnSpc>
                      </a:pPr>
                      <a:r>
                        <a:rPr sz="700" dirty="0">
                          <a:latin typeface="Calibri"/>
                          <a:cs typeface="Calibri"/>
                        </a:rPr>
                        <a:t>208-403-</a:t>
                      </a:r>
                      <a:r>
                        <a:rPr sz="700" spc="-20" dirty="0">
                          <a:latin typeface="Calibri"/>
                          <a:cs typeface="Calibri"/>
                        </a:rPr>
                        <a:t>3248</a:t>
                      </a:r>
                      <a:endParaRPr sz="700">
                        <a:latin typeface="Calibri"/>
                        <a:cs typeface="Calibri"/>
                      </a:endParaRPr>
                    </a:p>
                    <a:p>
                      <a:pPr marL="31750">
                        <a:lnSpc>
                          <a:spcPts val="900"/>
                        </a:lnSpc>
                        <a:spcBef>
                          <a:spcPts val="80"/>
                        </a:spcBef>
                      </a:pPr>
                      <a:r>
                        <a:rPr sz="700" spc="-10" dirty="0">
                          <a:latin typeface="Calibri"/>
                          <a:cs typeface="Calibri"/>
                          <a:hlinkClick r:id="rId4"/>
                        </a:rPr>
                        <a:t>144jfg@gmail.com</a:t>
                      </a:r>
                      <a:endParaRPr sz="700">
                        <a:latin typeface="Calibri"/>
                        <a:cs typeface="Calibri"/>
                      </a:endParaRPr>
                    </a:p>
                  </a:txBody>
                  <a:tcPr marL="0" marR="0" marT="0" marB="0"/>
                </a:tc>
                <a:tc>
                  <a:txBody>
                    <a:bodyPr/>
                    <a:lstStyle/>
                    <a:p>
                      <a:pPr marL="258445">
                        <a:lnSpc>
                          <a:spcPts val="869"/>
                        </a:lnSpc>
                      </a:pPr>
                      <a:r>
                        <a:rPr sz="700" dirty="0">
                          <a:latin typeface="Calibri"/>
                          <a:cs typeface="Calibri"/>
                        </a:rPr>
                        <a:t>970-631-</a:t>
                      </a:r>
                      <a:r>
                        <a:rPr sz="700" spc="-20" dirty="0">
                          <a:latin typeface="Calibri"/>
                          <a:cs typeface="Calibri"/>
                        </a:rPr>
                        <a:t>1183</a:t>
                      </a:r>
                      <a:endParaRPr sz="700">
                        <a:latin typeface="Calibri"/>
                        <a:cs typeface="Calibri"/>
                      </a:endParaRPr>
                    </a:p>
                    <a:p>
                      <a:pPr marL="258445">
                        <a:lnSpc>
                          <a:spcPts val="900"/>
                        </a:lnSpc>
                        <a:spcBef>
                          <a:spcPts val="80"/>
                        </a:spcBef>
                      </a:pPr>
                      <a:r>
                        <a:rPr sz="700" spc="-10" dirty="0">
                          <a:latin typeface="Calibri"/>
                          <a:cs typeface="Calibri"/>
                          <a:hlinkClick r:id="rId5"/>
                        </a:rPr>
                        <a:t>cschroeder2273@gmail.com</a:t>
                      </a:r>
                      <a:endParaRPr sz="700">
                        <a:latin typeface="Calibri"/>
                        <a:cs typeface="Calibri"/>
                      </a:endParaRPr>
                    </a:p>
                  </a:txBody>
                  <a:tcPr marL="0" marR="0" marT="0" marB="0"/>
                </a:tc>
                <a:tc>
                  <a:txBody>
                    <a:bodyPr/>
                    <a:lstStyle/>
                    <a:p>
                      <a:pPr marL="1138555">
                        <a:lnSpc>
                          <a:spcPts val="869"/>
                        </a:lnSpc>
                      </a:pPr>
                      <a:r>
                        <a:rPr sz="700" dirty="0">
                          <a:latin typeface="Calibri"/>
                          <a:cs typeface="Calibri"/>
                        </a:rPr>
                        <a:t>Grad</a:t>
                      </a:r>
                      <a:r>
                        <a:rPr sz="700" spc="-5" dirty="0">
                          <a:latin typeface="Calibri"/>
                          <a:cs typeface="Calibri"/>
                        </a:rPr>
                        <a:t> </a:t>
                      </a:r>
                      <a:r>
                        <a:rPr sz="700" dirty="0">
                          <a:latin typeface="Calibri"/>
                          <a:cs typeface="Calibri"/>
                        </a:rPr>
                        <a:t>Hike</a:t>
                      </a:r>
                      <a:r>
                        <a:rPr sz="700" spc="-5" dirty="0">
                          <a:latin typeface="Calibri"/>
                          <a:cs typeface="Calibri"/>
                        </a:rPr>
                        <a:t> </a:t>
                      </a:r>
                      <a:r>
                        <a:rPr sz="700" spc="-10" dirty="0">
                          <a:latin typeface="Calibri"/>
                          <a:cs typeface="Calibri"/>
                        </a:rPr>
                        <a:t>-</a:t>
                      </a:r>
                      <a:r>
                        <a:rPr sz="700" dirty="0">
                          <a:latin typeface="Calibri"/>
                          <a:cs typeface="Calibri"/>
                        </a:rPr>
                        <a:t>-</a:t>
                      </a:r>
                      <a:r>
                        <a:rPr sz="700" spc="-5" dirty="0">
                          <a:latin typeface="Calibri"/>
                          <a:cs typeface="Calibri"/>
                        </a:rPr>
                        <a:t> </a:t>
                      </a:r>
                      <a:r>
                        <a:rPr sz="700" spc="-10" dirty="0">
                          <a:latin typeface="Calibri"/>
                          <a:cs typeface="Calibri"/>
                        </a:rPr>
                        <a:t>Saturday, </a:t>
                      </a:r>
                      <a:r>
                        <a:rPr sz="700" dirty="0">
                          <a:latin typeface="Calibri"/>
                          <a:cs typeface="Calibri"/>
                        </a:rPr>
                        <a:t>June 13,</a:t>
                      </a:r>
                      <a:r>
                        <a:rPr sz="700" spc="-5" dirty="0">
                          <a:latin typeface="Calibri"/>
                          <a:cs typeface="Calibri"/>
                        </a:rPr>
                        <a:t> </a:t>
                      </a:r>
                      <a:r>
                        <a:rPr sz="700" spc="-20" dirty="0">
                          <a:latin typeface="Calibri"/>
                          <a:cs typeface="Calibri"/>
                        </a:rPr>
                        <a:t>2026</a:t>
                      </a:r>
                      <a:endParaRPr sz="700">
                        <a:latin typeface="Calibri"/>
                        <a:cs typeface="Calibri"/>
                      </a:endParaRPr>
                    </a:p>
                  </a:txBody>
                  <a:tcPr marL="0" marR="0" marT="0" marB="0"/>
                </a:tc>
                <a:extLst>
                  <a:ext uri="{0D108BD9-81ED-4DB2-BD59-A6C34878D82A}">
                    <a16:rowId xmlns:a16="http://schemas.microsoft.com/office/drawing/2014/main" val="10004"/>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roduct Image of color ">
            <a:extLst>
              <a:ext uri="{FF2B5EF4-FFF2-40B4-BE49-F238E27FC236}">
                <a16:creationId xmlns:a16="http://schemas.microsoft.com/office/drawing/2014/main" id="{7D86E3B0-A8E6-B4A1-BA87-CA414BEC2F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6880" y="468923"/>
            <a:ext cx="2227819" cy="572867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anger 2.0 Compass Black">
            <a:extLst>
              <a:ext uri="{FF2B5EF4-FFF2-40B4-BE49-F238E27FC236}">
                <a16:creationId xmlns:a16="http://schemas.microsoft.com/office/drawing/2014/main" id="{A15008AD-6EB1-0657-11B5-06DCC87DBC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42357" y="836243"/>
            <a:ext cx="4923692" cy="49236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1060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B3FD3A-E4FF-E78F-C194-6A2B872F80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A169F3-59F5-0B85-0466-CACF992B6F48}"/>
              </a:ext>
            </a:extLst>
          </p:cNvPr>
          <p:cNvSpPr>
            <a:spLocks noGrp="1"/>
          </p:cNvSpPr>
          <p:nvPr>
            <p:ph type="ctrTitle"/>
          </p:nvPr>
        </p:nvSpPr>
        <p:spPr>
          <a:xfrm>
            <a:off x="1524000" y="487018"/>
            <a:ext cx="9144000" cy="1044367"/>
          </a:xfrm>
        </p:spPr>
        <p:txBody>
          <a:bodyPr/>
          <a:lstStyle/>
          <a:p>
            <a:r>
              <a:rPr lang="en-US" dirty="0"/>
              <a:t>Meeting #2</a:t>
            </a:r>
          </a:p>
        </p:txBody>
      </p:sp>
      <p:sp>
        <p:nvSpPr>
          <p:cNvPr id="3" name="Subtitle 2">
            <a:extLst>
              <a:ext uri="{FF2B5EF4-FFF2-40B4-BE49-F238E27FC236}">
                <a16:creationId xmlns:a16="http://schemas.microsoft.com/office/drawing/2014/main" id="{49DB8265-9C46-53DB-A602-652DB166FBC6}"/>
              </a:ext>
            </a:extLst>
          </p:cNvPr>
          <p:cNvSpPr>
            <a:spLocks noGrp="1"/>
          </p:cNvSpPr>
          <p:nvPr>
            <p:ph type="subTitle" idx="1"/>
          </p:nvPr>
        </p:nvSpPr>
        <p:spPr>
          <a:xfrm>
            <a:off x="1524000" y="1659835"/>
            <a:ext cx="9144000" cy="4711147"/>
          </a:xfrm>
        </p:spPr>
        <p:txBody>
          <a:bodyPr>
            <a:normAutofit fontScale="92500" lnSpcReduction="10000"/>
          </a:bodyPr>
          <a:lstStyle/>
          <a:p>
            <a:pPr marL="342900" indent="-342900" algn="l">
              <a:buFont typeface="Arial" panose="020B0604020202020204" pitchFamily="34" charset="0"/>
              <a:buChar char="•"/>
            </a:pPr>
            <a:r>
              <a:rPr lang="en-US" dirty="0"/>
              <a:t>Parts of a compass</a:t>
            </a:r>
          </a:p>
          <a:p>
            <a:pPr marL="342900" indent="-342900" algn="l">
              <a:buFont typeface="Arial" panose="020B0604020202020204" pitchFamily="34" charset="0"/>
              <a:buChar char="•"/>
            </a:pPr>
            <a:r>
              <a:rPr lang="en-US" dirty="0"/>
              <a:t>Picture of Navigation Day map – discuss all parts of a map</a:t>
            </a:r>
          </a:p>
          <a:p>
            <a:pPr marL="342900" indent="-342900" algn="l">
              <a:buFont typeface="Arial" panose="020B0604020202020204" pitchFamily="34" charset="0"/>
              <a:buChar char="•"/>
            </a:pPr>
            <a:r>
              <a:rPr lang="en-US" dirty="0"/>
              <a:t>Meridian lines – describe how to draw meridian lines</a:t>
            </a:r>
          </a:p>
          <a:p>
            <a:pPr marL="342900" indent="-342900" algn="l">
              <a:buFont typeface="Arial" panose="020B0604020202020204" pitchFamily="34" charset="0"/>
              <a:buChar char="•"/>
            </a:pPr>
            <a:r>
              <a:rPr lang="en-US" dirty="0"/>
              <a:t>List of points – describe that we will find all these points on the map (and in the field) using a bearing and distance</a:t>
            </a:r>
          </a:p>
          <a:p>
            <a:pPr marL="342900" indent="-342900" algn="l">
              <a:buFont typeface="Arial" panose="020B0604020202020204" pitchFamily="34" charset="0"/>
              <a:buChar char="•"/>
            </a:pPr>
            <a:r>
              <a:rPr lang="en-US" dirty="0"/>
              <a:t>First point description – walk through how we will find the point</a:t>
            </a:r>
          </a:p>
          <a:p>
            <a:pPr marL="342900" indent="-342900" algn="l">
              <a:buFont typeface="Arial" panose="020B0604020202020204" pitchFamily="34" charset="0"/>
              <a:buChar char="•"/>
            </a:pPr>
            <a:r>
              <a:rPr lang="en-US" dirty="0"/>
              <a:t>Picture of compass set and aligned on map </a:t>
            </a:r>
          </a:p>
          <a:p>
            <a:pPr marL="342900" indent="-342900" algn="l">
              <a:buFont typeface="Arial" panose="020B0604020202020204" pitchFamily="34" charset="0"/>
              <a:buChar char="•"/>
            </a:pPr>
            <a:r>
              <a:rPr lang="en-US" dirty="0"/>
              <a:t>Picture of how to measure distance</a:t>
            </a:r>
          </a:p>
          <a:p>
            <a:pPr marL="342900" indent="-342900" algn="l">
              <a:buFont typeface="Arial" panose="020B0604020202020204" pitchFamily="34" charset="0"/>
              <a:buChar char="•"/>
            </a:pPr>
            <a:r>
              <a:rPr lang="en-US" dirty="0"/>
              <a:t>All points shown on map – “This is what your map should look like when you’re done.”</a:t>
            </a:r>
          </a:p>
          <a:p>
            <a:pPr marL="342900" indent="-342900" algn="l">
              <a:buFont typeface="Arial" panose="020B0604020202020204" pitchFamily="34" charset="0"/>
              <a:buChar char="•"/>
            </a:pPr>
            <a:r>
              <a:rPr lang="en-US" dirty="0"/>
              <a:t>Route Plan to be completed by each student prior to Navigation Day.</a:t>
            </a:r>
          </a:p>
          <a:p>
            <a:pPr marL="342900" indent="-342900" algn="l">
              <a:buFont typeface="Arial" panose="020B0604020202020204" pitchFamily="34" charset="0"/>
              <a:buChar char="•"/>
            </a:pPr>
            <a:r>
              <a:rPr lang="en-US" dirty="0"/>
              <a:t>Picture of how to align compass to get from first point to second point</a:t>
            </a:r>
          </a:p>
          <a:p>
            <a:pPr marL="342900" indent="-342900" algn="l">
              <a:buFont typeface="Arial" panose="020B0604020202020204" pitchFamily="34" charset="0"/>
              <a:buChar char="•"/>
            </a:pPr>
            <a:endParaRPr lang="en-US" dirty="0"/>
          </a:p>
        </p:txBody>
      </p:sp>
    </p:spTree>
    <p:extLst>
      <p:ext uri="{BB962C8B-B14F-4D97-AF65-F5344CB8AC3E}">
        <p14:creationId xmlns:p14="http://schemas.microsoft.com/office/powerpoint/2010/main" val="467590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he image shows a detailed top-down view of a compass, featuring components such as an index, orientation arrow, rotating bezel, magnetic needle, declination scale, directional travel lines, and a lanyard, along with a scale indicating measurements in miles and kilometers.&#10;&#10;AI-generated content may be incorrect.">
            <a:extLst>
              <a:ext uri="{FF2B5EF4-FFF2-40B4-BE49-F238E27FC236}">
                <a16:creationId xmlns:a16="http://schemas.microsoft.com/office/drawing/2014/main" id="{FEF474BC-AACF-60BB-3B19-095AE6797E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500" y="425195"/>
            <a:ext cx="10172700" cy="5940857"/>
          </a:xfrm>
          <a:prstGeom prst="rect">
            <a:avLst/>
          </a:prstGeom>
        </p:spPr>
      </p:pic>
    </p:spTree>
    <p:extLst>
      <p:ext uri="{BB962C8B-B14F-4D97-AF65-F5344CB8AC3E}">
        <p14:creationId xmlns:p14="http://schemas.microsoft.com/office/powerpoint/2010/main" val="2500904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019524" y="461906"/>
            <a:ext cx="8154969" cy="6055211"/>
          </a:xfrm>
          <a:prstGeom prst="rect">
            <a:avLst/>
          </a:prstGeom>
        </p:spPr>
      </p:pic>
      <p:sp>
        <p:nvSpPr>
          <p:cNvPr id="4" name="Rectangle 3"/>
          <p:cNvSpPr/>
          <p:nvPr/>
        </p:nvSpPr>
        <p:spPr>
          <a:xfrm>
            <a:off x="2876774" y="346934"/>
            <a:ext cx="399378" cy="112955"/>
          </a:xfrm>
          <a:prstGeom prst="rect">
            <a:avLst/>
          </a:prstGeom>
          <a:noFill/>
        </p:spPr>
        <p:txBody>
          <a:bodyPr wrap="none" lIns="0" tIns="0" rIns="0" bIns="0">
            <a:noAutofit/>
          </a:bodyPr>
          <a:lstStyle/>
          <a:p>
            <a:pPr algn="just"/>
            <a:r>
              <a:rPr lang="en-US" sz="794">
                <a:latin typeface="Arial"/>
              </a:rPr>
              <a:t>-105.26</a:t>
            </a:r>
          </a:p>
        </p:txBody>
      </p:sp>
      <p:sp>
        <p:nvSpPr>
          <p:cNvPr id="5" name="Rectangle 4"/>
          <p:cNvSpPr/>
          <p:nvPr/>
        </p:nvSpPr>
        <p:spPr>
          <a:xfrm>
            <a:off x="4016412" y="346934"/>
            <a:ext cx="399378" cy="112955"/>
          </a:xfrm>
          <a:prstGeom prst="rect">
            <a:avLst/>
          </a:prstGeom>
          <a:noFill/>
        </p:spPr>
        <p:txBody>
          <a:bodyPr wrap="none" lIns="0" tIns="0" rIns="0" bIns="0">
            <a:noAutofit/>
          </a:bodyPr>
          <a:lstStyle/>
          <a:p>
            <a:r>
              <a:rPr lang="en-US" sz="794">
                <a:latin typeface="Arial"/>
              </a:rPr>
              <a:t>-105.25</a:t>
            </a:r>
          </a:p>
        </p:txBody>
      </p:sp>
      <p:sp>
        <p:nvSpPr>
          <p:cNvPr id="6" name="Rectangle 5"/>
          <p:cNvSpPr/>
          <p:nvPr/>
        </p:nvSpPr>
        <p:spPr>
          <a:xfrm>
            <a:off x="5156050" y="344917"/>
            <a:ext cx="401395" cy="114972"/>
          </a:xfrm>
          <a:prstGeom prst="rect">
            <a:avLst/>
          </a:prstGeom>
          <a:noFill/>
        </p:spPr>
        <p:txBody>
          <a:bodyPr wrap="none" lIns="0" tIns="0" rIns="0" bIns="0">
            <a:noAutofit/>
          </a:bodyPr>
          <a:lstStyle/>
          <a:p>
            <a:r>
              <a:rPr lang="en-US" sz="794">
                <a:latin typeface="Arial"/>
              </a:rPr>
              <a:t>-105.24</a:t>
            </a:r>
          </a:p>
        </p:txBody>
      </p:sp>
      <p:sp>
        <p:nvSpPr>
          <p:cNvPr id="7" name="Rectangle 6"/>
          <p:cNvSpPr/>
          <p:nvPr/>
        </p:nvSpPr>
        <p:spPr>
          <a:xfrm>
            <a:off x="6297706" y="346934"/>
            <a:ext cx="399378" cy="112955"/>
          </a:xfrm>
          <a:prstGeom prst="rect">
            <a:avLst/>
          </a:prstGeom>
          <a:noFill/>
        </p:spPr>
        <p:txBody>
          <a:bodyPr wrap="none" lIns="0" tIns="0" rIns="0" bIns="0">
            <a:noAutofit/>
          </a:bodyPr>
          <a:lstStyle/>
          <a:p>
            <a:r>
              <a:rPr lang="en-US" sz="794">
                <a:latin typeface="Arial"/>
              </a:rPr>
              <a:t>-105.23</a:t>
            </a:r>
          </a:p>
        </p:txBody>
      </p:sp>
      <p:sp>
        <p:nvSpPr>
          <p:cNvPr id="8" name="Rectangle 7"/>
          <p:cNvSpPr/>
          <p:nvPr/>
        </p:nvSpPr>
        <p:spPr>
          <a:xfrm>
            <a:off x="7437344" y="344917"/>
            <a:ext cx="397361" cy="114972"/>
          </a:xfrm>
          <a:prstGeom prst="rect">
            <a:avLst/>
          </a:prstGeom>
          <a:noFill/>
        </p:spPr>
        <p:txBody>
          <a:bodyPr wrap="none" lIns="0" tIns="0" rIns="0" bIns="0">
            <a:noAutofit/>
          </a:bodyPr>
          <a:lstStyle/>
          <a:p>
            <a:r>
              <a:rPr lang="en-US" sz="794">
                <a:latin typeface="Arial"/>
              </a:rPr>
              <a:t>-105.22</a:t>
            </a:r>
          </a:p>
        </p:txBody>
      </p:sp>
      <p:sp>
        <p:nvSpPr>
          <p:cNvPr id="9" name="Rectangle 8"/>
          <p:cNvSpPr/>
          <p:nvPr/>
        </p:nvSpPr>
        <p:spPr>
          <a:xfrm>
            <a:off x="8576982" y="344917"/>
            <a:ext cx="397361" cy="114972"/>
          </a:xfrm>
          <a:prstGeom prst="rect">
            <a:avLst/>
          </a:prstGeom>
          <a:noFill/>
        </p:spPr>
        <p:txBody>
          <a:bodyPr wrap="none" lIns="0" tIns="0" rIns="0" bIns="0">
            <a:noAutofit/>
          </a:bodyPr>
          <a:lstStyle/>
          <a:p>
            <a:r>
              <a:rPr lang="en-US" sz="794">
                <a:latin typeface="Arial"/>
              </a:rPr>
              <a:t>-105.21</a:t>
            </a:r>
          </a:p>
        </p:txBody>
      </p:sp>
      <p:sp>
        <p:nvSpPr>
          <p:cNvPr id="10" name="Rectangle 9"/>
          <p:cNvSpPr/>
          <p:nvPr/>
        </p:nvSpPr>
        <p:spPr>
          <a:xfrm>
            <a:off x="9716620" y="344917"/>
            <a:ext cx="330798" cy="114972"/>
          </a:xfrm>
          <a:prstGeom prst="rect">
            <a:avLst/>
          </a:prstGeom>
          <a:noFill/>
        </p:spPr>
        <p:txBody>
          <a:bodyPr wrap="none" lIns="0" tIns="0" rIns="0" bIns="0">
            <a:noAutofit/>
          </a:bodyPr>
          <a:lstStyle/>
          <a:p>
            <a:r>
              <a:rPr lang="en-US" sz="794">
                <a:latin typeface="Arial"/>
              </a:rPr>
              <a:t>-105.2</a:t>
            </a:r>
          </a:p>
        </p:txBody>
      </p:sp>
      <p:sp>
        <p:nvSpPr>
          <p:cNvPr id="12" name="Rectangle 11"/>
          <p:cNvSpPr/>
          <p:nvPr/>
        </p:nvSpPr>
        <p:spPr>
          <a:xfrm>
            <a:off x="9716620" y="5790976"/>
            <a:ext cx="330798" cy="129092"/>
          </a:xfrm>
          <a:prstGeom prst="rect">
            <a:avLst/>
          </a:prstGeom>
          <a:noFill/>
        </p:spPr>
        <p:txBody>
          <a:bodyPr wrap="none" lIns="0" tIns="0" rIns="0" bIns="0">
            <a:noAutofit/>
          </a:bodyPr>
          <a:lstStyle/>
          <a:p>
            <a:pPr algn="r"/>
            <a:r>
              <a:rPr lang="en-US" sz="794">
                <a:latin typeface="Arial"/>
              </a:rPr>
              <a:t>-105.2</a:t>
            </a:r>
          </a:p>
        </p:txBody>
      </p:sp>
      <p:sp>
        <p:nvSpPr>
          <p:cNvPr id="13" name="Rectangle 12"/>
          <p:cNvSpPr/>
          <p:nvPr/>
        </p:nvSpPr>
        <p:spPr>
          <a:xfrm>
            <a:off x="9756962" y="6234729"/>
            <a:ext cx="221876" cy="215825"/>
          </a:xfrm>
          <a:prstGeom prst="rect">
            <a:avLst/>
          </a:prstGeom>
          <a:noFill/>
        </p:spPr>
        <p:txBody>
          <a:bodyPr lIns="0" tIns="0" rIns="0" bIns="0">
            <a:noAutofit/>
          </a:bodyPr>
          <a:lstStyle/>
          <a:p>
            <a:pPr>
              <a:lnSpc>
                <a:spcPct val="85000"/>
              </a:lnSpc>
            </a:pPr>
            <a:r>
              <a:rPr lang="en-US" sz="794">
                <a:latin typeface="Arial"/>
              </a:rPr>
              <a:t>MN 7.8</a:t>
            </a:r>
            <a:r>
              <a:rPr lang="en-US" sz="794" baseline="30000">
                <a:latin typeface="Arial"/>
              </a:rPr>
              <a:t>Q</a:t>
            </a:r>
          </a:p>
        </p:txBody>
      </p:sp>
      <p:sp>
        <p:nvSpPr>
          <p:cNvPr id="14" name="Rectangle 13"/>
          <p:cNvSpPr/>
          <p:nvPr/>
        </p:nvSpPr>
        <p:spPr>
          <a:xfrm>
            <a:off x="1989268" y="5952340"/>
            <a:ext cx="1075092" cy="570828"/>
          </a:xfrm>
          <a:prstGeom prst="rect">
            <a:avLst/>
          </a:prstGeom>
          <a:noFill/>
        </p:spPr>
        <p:txBody>
          <a:bodyPr lIns="0" tIns="0" rIns="0" bIns="0">
            <a:noAutofit/>
          </a:bodyPr>
          <a:lstStyle/>
          <a:p>
            <a:r>
              <a:rPr lang="en-US" sz="794">
                <a:latin typeface="Arial"/>
              </a:rPr>
              <a:t>Long Scraggy-F23-HR</a:t>
            </a:r>
          </a:p>
          <a:p>
            <a:r>
              <a:rPr lang="en-US" sz="794">
                <a:latin typeface="Arial"/>
              </a:rPr>
              <a:t>WGS84</a:t>
            </a:r>
          </a:p>
          <a:p>
            <a:r>
              <a:rPr lang="en-US" sz="794">
                <a:latin typeface="Arial"/>
              </a:rPr>
              <a:t>UTM Zone 13S</a:t>
            </a:r>
          </a:p>
          <a:p>
            <a:r>
              <a:rPr lang="en-US" sz="971">
                <a:solidFill>
                  <a:srgbClr val="C96036"/>
                </a:solidFill>
                <a:latin typeface="Arial"/>
              </a:rPr>
              <a:t>&lt;J&gt;C/ILTOPO</a:t>
            </a:r>
          </a:p>
        </p:txBody>
      </p:sp>
      <p:sp>
        <p:nvSpPr>
          <p:cNvPr id="15" name="Rectangle 14"/>
          <p:cNvSpPr/>
          <p:nvPr/>
        </p:nvSpPr>
        <p:spPr>
          <a:xfrm>
            <a:off x="5170170" y="6386008"/>
            <a:ext cx="1821404" cy="141194"/>
          </a:xfrm>
          <a:prstGeom prst="rect">
            <a:avLst/>
          </a:prstGeom>
          <a:noFill/>
        </p:spPr>
        <p:txBody>
          <a:bodyPr wrap="none" lIns="0" tIns="0" rIns="0" bIns="0">
            <a:noAutofit/>
          </a:bodyPr>
          <a:lstStyle/>
          <a:p>
            <a:pPr algn="ctr" defTabSz="893605">
              <a:tabLst>
                <a:tab pos="893605" algn="l"/>
              </a:tabLst>
            </a:pPr>
            <a:r>
              <a:rPr lang="en-US" sz="794">
                <a:latin typeface="Arial"/>
              </a:rPr>
              <a:t>Scale </a:t>
            </a:r>
            <a:r>
              <a:rPr lang="en-US" sz="882" b="1">
                <a:latin typeface="Times New Roman"/>
              </a:rPr>
              <a:t>1:24000	</a:t>
            </a:r>
            <a:r>
              <a:rPr lang="en-US" sz="794">
                <a:latin typeface="Arial"/>
              </a:rPr>
              <a:t>1 inch = 2000 feet</a:t>
            </a:r>
          </a:p>
        </p:txBody>
      </p:sp>
      <p:sp>
        <p:nvSpPr>
          <p:cNvPr id="17" name="Rectangle 16"/>
          <p:cNvSpPr/>
          <p:nvPr/>
        </p:nvSpPr>
        <p:spPr>
          <a:xfrm>
            <a:off x="2876774" y="5797027"/>
            <a:ext cx="397361" cy="106904"/>
          </a:xfrm>
          <a:prstGeom prst="rect">
            <a:avLst/>
          </a:prstGeom>
          <a:noFill/>
        </p:spPr>
        <p:txBody>
          <a:bodyPr wrap="none" lIns="0" tIns="0" rIns="0" bIns="0">
            <a:noAutofit/>
          </a:bodyPr>
          <a:lstStyle/>
          <a:p>
            <a:r>
              <a:rPr lang="en-US" sz="794">
                <a:latin typeface="Arial"/>
              </a:rPr>
              <a:t>-105.26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019524" y="457872"/>
            <a:ext cx="5669952" cy="5823249"/>
          </a:xfrm>
          <a:prstGeom prst="rect">
            <a:avLst/>
          </a:prstGeom>
        </p:spPr>
      </p:pic>
      <p:pic>
        <p:nvPicPr>
          <p:cNvPr id="14" name="Picture 13"/>
          <p:cNvPicPr>
            <a:picLocks noChangeAspect="1"/>
          </p:cNvPicPr>
          <p:nvPr/>
        </p:nvPicPr>
        <p:blipFill>
          <a:blip r:embed="rId3"/>
          <a:stretch>
            <a:fillRect/>
          </a:stretch>
        </p:blipFill>
        <p:spPr>
          <a:xfrm>
            <a:off x="7374815" y="457872"/>
            <a:ext cx="2799678" cy="6059245"/>
          </a:xfrm>
          <a:prstGeom prst="rect">
            <a:avLst/>
          </a:prstGeom>
        </p:spPr>
      </p:pic>
      <p:sp>
        <p:nvSpPr>
          <p:cNvPr id="4" name="Rectangle 3"/>
          <p:cNvSpPr/>
          <p:nvPr/>
        </p:nvSpPr>
        <p:spPr>
          <a:xfrm>
            <a:off x="2876774" y="346934"/>
            <a:ext cx="399378" cy="110938"/>
          </a:xfrm>
          <a:prstGeom prst="rect">
            <a:avLst/>
          </a:prstGeom>
          <a:noFill/>
        </p:spPr>
        <p:txBody>
          <a:bodyPr wrap="none" lIns="0" tIns="0" rIns="0" bIns="0">
            <a:noAutofit/>
          </a:bodyPr>
          <a:lstStyle/>
          <a:p>
            <a:pPr algn="just"/>
            <a:r>
              <a:rPr lang="en-US" sz="794">
                <a:latin typeface="Arial"/>
              </a:rPr>
              <a:t>-105.26</a:t>
            </a:r>
          </a:p>
        </p:txBody>
      </p:sp>
      <p:sp>
        <p:nvSpPr>
          <p:cNvPr id="5" name="Rectangle 4"/>
          <p:cNvSpPr/>
          <p:nvPr/>
        </p:nvSpPr>
        <p:spPr>
          <a:xfrm>
            <a:off x="4016412" y="346934"/>
            <a:ext cx="399378" cy="110938"/>
          </a:xfrm>
          <a:prstGeom prst="rect">
            <a:avLst/>
          </a:prstGeom>
          <a:noFill/>
        </p:spPr>
        <p:txBody>
          <a:bodyPr wrap="none" lIns="0" tIns="0" rIns="0" bIns="0">
            <a:noAutofit/>
          </a:bodyPr>
          <a:lstStyle/>
          <a:p>
            <a:r>
              <a:rPr lang="en-US" sz="794">
                <a:latin typeface="Arial"/>
              </a:rPr>
              <a:t>-105.25</a:t>
            </a:r>
          </a:p>
        </p:txBody>
      </p:sp>
      <p:sp>
        <p:nvSpPr>
          <p:cNvPr id="6" name="Rectangle 5"/>
          <p:cNvSpPr/>
          <p:nvPr/>
        </p:nvSpPr>
        <p:spPr>
          <a:xfrm>
            <a:off x="5156050" y="344917"/>
            <a:ext cx="401395" cy="112955"/>
          </a:xfrm>
          <a:prstGeom prst="rect">
            <a:avLst/>
          </a:prstGeom>
          <a:noFill/>
        </p:spPr>
        <p:txBody>
          <a:bodyPr wrap="none" lIns="0" tIns="0" rIns="0" bIns="0">
            <a:noAutofit/>
          </a:bodyPr>
          <a:lstStyle/>
          <a:p>
            <a:r>
              <a:rPr lang="en-US" sz="794">
                <a:latin typeface="Arial"/>
              </a:rPr>
              <a:t>-105.24</a:t>
            </a:r>
          </a:p>
        </p:txBody>
      </p:sp>
      <p:sp>
        <p:nvSpPr>
          <p:cNvPr id="7" name="Rectangle 6"/>
          <p:cNvSpPr/>
          <p:nvPr/>
        </p:nvSpPr>
        <p:spPr>
          <a:xfrm>
            <a:off x="6297706" y="346934"/>
            <a:ext cx="399378" cy="110938"/>
          </a:xfrm>
          <a:prstGeom prst="rect">
            <a:avLst/>
          </a:prstGeom>
          <a:noFill/>
        </p:spPr>
        <p:txBody>
          <a:bodyPr wrap="none" lIns="0" tIns="0" rIns="0" bIns="0">
            <a:noAutofit/>
          </a:bodyPr>
          <a:lstStyle/>
          <a:p>
            <a:r>
              <a:rPr lang="en-US" sz="794">
                <a:latin typeface="Arial"/>
              </a:rPr>
              <a:t>-105.23</a:t>
            </a:r>
          </a:p>
        </p:txBody>
      </p:sp>
      <p:sp>
        <p:nvSpPr>
          <p:cNvPr id="9" name="Rectangle 8"/>
          <p:cNvSpPr/>
          <p:nvPr/>
        </p:nvSpPr>
        <p:spPr>
          <a:xfrm>
            <a:off x="2876774" y="5790976"/>
            <a:ext cx="397361" cy="129092"/>
          </a:xfrm>
          <a:prstGeom prst="rect">
            <a:avLst/>
          </a:prstGeom>
          <a:noFill/>
        </p:spPr>
        <p:txBody>
          <a:bodyPr wrap="none" lIns="0" tIns="0" rIns="0" bIns="0">
            <a:noAutofit/>
          </a:bodyPr>
          <a:lstStyle/>
          <a:p>
            <a:r>
              <a:rPr lang="en-US" sz="794">
                <a:latin typeface="Arial"/>
              </a:rPr>
              <a:t>-105.26</a:t>
            </a:r>
          </a:p>
        </p:txBody>
      </p:sp>
      <p:sp>
        <p:nvSpPr>
          <p:cNvPr id="10" name="Rectangle 9"/>
          <p:cNvSpPr/>
          <p:nvPr/>
        </p:nvSpPr>
        <p:spPr>
          <a:xfrm>
            <a:off x="4089027" y="6281121"/>
            <a:ext cx="175484" cy="129092"/>
          </a:xfrm>
          <a:prstGeom prst="rect">
            <a:avLst/>
          </a:prstGeom>
          <a:noFill/>
        </p:spPr>
        <p:txBody>
          <a:bodyPr wrap="none" lIns="0" tIns="0" rIns="0" bIns="0">
            <a:noAutofit/>
          </a:bodyPr>
          <a:lstStyle/>
          <a:p>
            <a:r>
              <a:rPr lang="en-US" sz="794">
                <a:latin typeface="Arial"/>
              </a:rPr>
              <a:t>0.5</a:t>
            </a:r>
          </a:p>
        </p:txBody>
      </p:sp>
      <p:sp>
        <p:nvSpPr>
          <p:cNvPr id="11" name="Rectangle 10"/>
          <p:cNvSpPr/>
          <p:nvPr/>
        </p:nvSpPr>
        <p:spPr>
          <a:xfrm>
            <a:off x="1989268" y="5952340"/>
            <a:ext cx="1075092" cy="570828"/>
          </a:xfrm>
          <a:prstGeom prst="rect">
            <a:avLst/>
          </a:prstGeom>
          <a:noFill/>
        </p:spPr>
        <p:txBody>
          <a:bodyPr lIns="0" tIns="0" rIns="0" bIns="0">
            <a:noAutofit/>
          </a:bodyPr>
          <a:lstStyle/>
          <a:p>
            <a:r>
              <a:rPr lang="en-US" sz="794">
                <a:latin typeface="Arial"/>
              </a:rPr>
              <a:t>Long Scraggy-F23-HR</a:t>
            </a:r>
          </a:p>
          <a:p>
            <a:r>
              <a:rPr lang="en-US" sz="794">
                <a:latin typeface="Arial"/>
              </a:rPr>
              <a:t>WGS84</a:t>
            </a:r>
          </a:p>
          <a:p>
            <a:r>
              <a:rPr lang="en-US" sz="794">
                <a:latin typeface="Arial"/>
              </a:rPr>
              <a:t>UTM Zone 13S</a:t>
            </a:r>
          </a:p>
          <a:p>
            <a:r>
              <a:rPr lang="en-US" sz="971">
                <a:solidFill>
                  <a:srgbClr val="C96036"/>
                </a:solidFill>
                <a:latin typeface="Arial"/>
              </a:rPr>
              <a:t>&lt;J&gt;C/ILTOPO</a:t>
            </a:r>
          </a:p>
        </p:txBody>
      </p:sp>
      <p:sp>
        <p:nvSpPr>
          <p:cNvPr id="12" name="Rectangle 11"/>
          <p:cNvSpPr/>
          <p:nvPr/>
        </p:nvSpPr>
        <p:spPr>
          <a:xfrm>
            <a:off x="5160085" y="6281121"/>
            <a:ext cx="1831489" cy="248098"/>
          </a:xfrm>
          <a:prstGeom prst="rect">
            <a:avLst/>
          </a:prstGeom>
          <a:noFill/>
        </p:spPr>
        <p:txBody>
          <a:bodyPr lIns="0" tIns="0" rIns="0" bIns="0">
            <a:noAutofit/>
          </a:bodyPr>
          <a:lstStyle/>
          <a:p>
            <a:pPr defTabSz="1063047">
              <a:tabLst>
                <a:tab pos="1063047" algn="l"/>
              </a:tabLst>
            </a:pPr>
            <a:r>
              <a:rPr lang="en-US" sz="794">
                <a:latin typeface="Arial"/>
              </a:rPr>
              <a:t>1.0	1.5</a:t>
            </a:r>
          </a:p>
          <a:p>
            <a:pPr defTabSz="893605">
              <a:tabLst>
                <a:tab pos="893605" algn="l"/>
              </a:tabLst>
            </a:pPr>
            <a:r>
              <a:rPr lang="en-US" sz="794">
                <a:latin typeface="Arial"/>
              </a:rPr>
              <a:t>Scale </a:t>
            </a:r>
            <a:r>
              <a:rPr lang="en-US" sz="882" b="1">
                <a:latin typeface="Times New Roman"/>
              </a:rPr>
              <a:t>1:24000	</a:t>
            </a:r>
            <a:r>
              <a:rPr lang="en-US" sz="794">
                <a:latin typeface="Arial"/>
              </a:rPr>
              <a:t>1 inch = 2000 feet</a:t>
            </a:r>
          </a:p>
        </p:txBody>
      </p:sp>
      <p:sp>
        <p:nvSpPr>
          <p:cNvPr id="15" name="Rectangle 14"/>
          <p:cNvSpPr/>
          <p:nvPr/>
        </p:nvSpPr>
        <p:spPr>
          <a:xfrm>
            <a:off x="7437344" y="344917"/>
            <a:ext cx="397361" cy="112955"/>
          </a:xfrm>
          <a:prstGeom prst="rect">
            <a:avLst/>
          </a:prstGeom>
          <a:noFill/>
        </p:spPr>
        <p:txBody>
          <a:bodyPr wrap="none" lIns="0" tIns="0" rIns="0" bIns="0">
            <a:noAutofit/>
          </a:bodyPr>
          <a:lstStyle/>
          <a:p>
            <a:r>
              <a:rPr lang="en-US" sz="794">
                <a:latin typeface="Arial"/>
              </a:rPr>
              <a:t>-105.22</a:t>
            </a:r>
          </a:p>
        </p:txBody>
      </p:sp>
      <p:sp>
        <p:nvSpPr>
          <p:cNvPr id="16" name="Rectangle 15"/>
          <p:cNvSpPr/>
          <p:nvPr/>
        </p:nvSpPr>
        <p:spPr>
          <a:xfrm>
            <a:off x="8576982" y="344917"/>
            <a:ext cx="397361" cy="112955"/>
          </a:xfrm>
          <a:prstGeom prst="rect">
            <a:avLst/>
          </a:prstGeom>
          <a:noFill/>
        </p:spPr>
        <p:txBody>
          <a:bodyPr wrap="none" lIns="0" tIns="0" rIns="0" bIns="0">
            <a:noAutofit/>
          </a:bodyPr>
          <a:lstStyle/>
          <a:p>
            <a:r>
              <a:rPr lang="en-US" sz="794">
                <a:latin typeface="Arial"/>
              </a:rPr>
              <a:t>-105.21</a:t>
            </a:r>
          </a:p>
        </p:txBody>
      </p:sp>
      <p:sp>
        <p:nvSpPr>
          <p:cNvPr id="17" name="Rectangle 16"/>
          <p:cNvSpPr/>
          <p:nvPr/>
        </p:nvSpPr>
        <p:spPr>
          <a:xfrm>
            <a:off x="9716620" y="344917"/>
            <a:ext cx="330798" cy="112955"/>
          </a:xfrm>
          <a:prstGeom prst="rect">
            <a:avLst/>
          </a:prstGeom>
          <a:noFill/>
        </p:spPr>
        <p:txBody>
          <a:bodyPr wrap="none" lIns="0" tIns="0" rIns="0" bIns="0">
            <a:noAutofit/>
          </a:bodyPr>
          <a:lstStyle/>
          <a:p>
            <a:r>
              <a:rPr lang="en-US" sz="794">
                <a:latin typeface="Arial"/>
              </a:rPr>
              <a:t>-105.2</a:t>
            </a:r>
          </a:p>
        </p:txBody>
      </p:sp>
      <p:sp>
        <p:nvSpPr>
          <p:cNvPr id="19" name="Rectangle 18"/>
          <p:cNvSpPr/>
          <p:nvPr/>
        </p:nvSpPr>
        <p:spPr>
          <a:xfrm>
            <a:off x="7437344" y="5790976"/>
            <a:ext cx="397361" cy="129092"/>
          </a:xfrm>
          <a:prstGeom prst="rect">
            <a:avLst/>
          </a:prstGeom>
          <a:noFill/>
        </p:spPr>
        <p:txBody>
          <a:bodyPr wrap="none" lIns="0" tIns="0" rIns="0" bIns="0">
            <a:noAutofit/>
          </a:bodyPr>
          <a:lstStyle/>
          <a:p>
            <a:r>
              <a:rPr lang="en-US" sz="794">
                <a:latin typeface="Arial"/>
              </a:rPr>
              <a:t>-105.22</a:t>
            </a:r>
          </a:p>
        </p:txBody>
      </p:sp>
      <p:sp>
        <p:nvSpPr>
          <p:cNvPr id="21" name="Rectangle 20"/>
          <p:cNvSpPr/>
          <p:nvPr/>
        </p:nvSpPr>
        <p:spPr>
          <a:xfrm>
            <a:off x="8576982" y="5790976"/>
            <a:ext cx="395344" cy="129092"/>
          </a:xfrm>
          <a:prstGeom prst="rect">
            <a:avLst/>
          </a:prstGeom>
          <a:noFill/>
        </p:spPr>
        <p:txBody>
          <a:bodyPr wrap="none" lIns="0" tIns="0" rIns="0" bIns="0">
            <a:noAutofit/>
          </a:bodyPr>
          <a:lstStyle/>
          <a:p>
            <a:pPr algn="r"/>
            <a:r>
              <a:rPr lang="en-US" sz="794">
                <a:latin typeface="Arial"/>
              </a:rPr>
              <a:t>-105.21</a:t>
            </a:r>
          </a:p>
        </p:txBody>
      </p:sp>
      <p:sp>
        <p:nvSpPr>
          <p:cNvPr id="23" name="Rectangle 22"/>
          <p:cNvSpPr/>
          <p:nvPr/>
        </p:nvSpPr>
        <p:spPr>
          <a:xfrm>
            <a:off x="9716620" y="5790976"/>
            <a:ext cx="330798" cy="129092"/>
          </a:xfrm>
          <a:prstGeom prst="rect">
            <a:avLst/>
          </a:prstGeom>
          <a:noFill/>
        </p:spPr>
        <p:txBody>
          <a:bodyPr wrap="none" lIns="0" tIns="0" rIns="0" bIns="0">
            <a:noAutofit/>
          </a:bodyPr>
          <a:lstStyle/>
          <a:p>
            <a:pPr algn="r"/>
            <a:r>
              <a:rPr lang="en-US" sz="794">
                <a:latin typeface="Arial"/>
              </a:rPr>
              <a:t>-105.2</a:t>
            </a:r>
          </a:p>
        </p:txBody>
      </p:sp>
      <p:sp>
        <p:nvSpPr>
          <p:cNvPr id="24" name="Rectangle 23"/>
          <p:cNvSpPr/>
          <p:nvPr/>
        </p:nvSpPr>
        <p:spPr>
          <a:xfrm>
            <a:off x="8365191" y="5952340"/>
            <a:ext cx="240030" cy="129092"/>
          </a:xfrm>
          <a:prstGeom prst="rect">
            <a:avLst/>
          </a:prstGeom>
          <a:noFill/>
        </p:spPr>
        <p:txBody>
          <a:bodyPr wrap="none" lIns="0" tIns="0" rIns="0" bIns="0">
            <a:noAutofit/>
          </a:bodyPr>
          <a:lstStyle/>
          <a:p>
            <a:pPr algn="r"/>
            <a:r>
              <a:rPr lang="en-US" sz="794">
                <a:latin typeface="Arial"/>
              </a:rPr>
              <a:t>4km</a:t>
            </a:r>
          </a:p>
        </p:txBody>
      </p:sp>
      <p:sp>
        <p:nvSpPr>
          <p:cNvPr id="25" name="Rectangle 24"/>
          <p:cNvSpPr/>
          <p:nvPr/>
        </p:nvSpPr>
        <p:spPr>
          <a:xfrm>
            <a:off x="7286065" y="6281121"/>
            <a:ext cx="302559" cy="129092"/>
          </a:xfrm>
          <a:prstGeom prst="rect">
            <a:avLst/>
          </a:prstGeom>
          <a:noFill/>
        </p:spPr>
        <p:txBody>
          <a:bodyPr wrap="none" lIns="0" tIns="0" rIns="0" bIns="0">
            <a:noAutofit/>
          </a:bodyPr>
          <a:lstStyle/>
          <a:p>
            <a:r>
              <a:rPr lang="en-US" sz="794">
                <a:latin typeface="Arial"/>
              </a:rPr>
              <a:t>2.Omi</a:t>
            </a:r>
          </a:p>
        </p:txBody>
      </p:sp>
      <p:sp>
        <p:nvSpPr>
          <p:cNvPr id="26" name="Rectangle 25"/>
          <p:cNvSpPr/>
          <p:nvPr/>
        </p:nvSpPr>
        <p:spPr>
          <a:xfrm>
            <a:off x="9756962" y="6234729"/>
            <a:ext cx="221876" cy="215825"/>
          </a:xfrm>
          <a:prstGeom prst="rect">
            <a:avLst/>
          </a:prstGeom>
          <a:noFill/>
        </p:spPr>
        <p:txBody>
          <a:bodyPr lIns="0" tIns="0" rIns="0" bIns="0">
            <a:noAutofit/>
          </a:bodyPr>
          <a:lstStyle/>
          <a:p>
            <a:pPr>
              <a:lnSpc>
                <a:spcPct val="85000"/>
              </a:lnSpc>
            </a:pPr>
            <a:r>
              <a:rPr lang="en-US" sz="794">
                <a:latin typeface="Arial"/>
              </a:rPr>
              <a:t>MN 7.8</a:t>
            </a:r>
            <a:r>
              <a:rPr lang="en-US" sz="794" baseline="30000">
                <a:latin typeface="Arial"/>
              </a:rPr>
              <a:t>Q</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630</TotalTime>
  <Words>1939</Words>
  <Application>Microsoft Office PowerPoint</Application>
  <PresentationFormat>Widescreen</PresentationFormat>
  <Paragraphs>384</Paragraphs>
  <Slides>22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Aptos</vt:lpstr>
      <vt:lpstr>Aptos Display</vt:lpstr>
      <vt:lpstr>Arial</vt:lpstr>
      <vt:lpstr>Calibri</vt:lpstr>
      <vt:lpstr>Symbol</vt:lpstr>
      <vt:lpstr>Times New Roman</vt:lpstr>
      <vt:lpstr>Office Theme</vt:lpstr>
      <vt:lpstr>Suggestions for WTS Zoom-Group Instructors By Linda LaRocque</vt:lpstr>
      <vt:lpstr>Meeting #1</vt:lpstr>
      <vt:lpstr>Introductions</vt:lpstr>
      <vt:lpstr>PowerPoint Presentation</vt:lpstr>
      <vt:lpstr>PowerPoint Presentation</vt:lpstr>
      <vt:lpstr>Meeting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Meeting #3</vt:lpstr>
      <vt:lpstr>Graduation Hike Assignment</vt:lpstr>
      <vt:lpstr>Graduation Hike Rules</vt:lpstr>
      <vt:lpstr>Graduation Hike Considerations</vt:lpstr>
      <vt:lpstr>Time Estimation</vt:lpstr>
      <vt:lpstr>Route Planning Example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Linda LaRocque</dc:creator>
  <cp:lastModifiedBy>Robin Starr</cp:lastModifiedBy>
  <cp:revision>8</cp:revision>
  <dcterms:created xsi:type="dcterms:W3CDTF">2026-04-02T14:13:07Z</dcterms:created>
  <dcterms:modified xsi:type="dcterms:W3CDTF">2026-07-19T20:06:52Z</dcterms:modified>
</cp:coreProperties>
</file>